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4" r:id="rId1"/>
  </p:sldMasterIdLst>
  <p:sldIdLst>
    <p:sldId id="286" r:id="rId2"/>
    <p:sldId id="260" r:id="rId3"/>
    <p:sldId id="257" r:id="rId4"/>
    <p:sldId id="259" r:id="rId5"/>
    <p:sldId id="263" r:id="rId6"/>
    <p:sldId id="264" r:id="rId7"/>
    <p:sldId id="265" r:id="rId8"/>
    <p:sldId id="267" r:id="rId9"/>
    <p:sldId id="268" r:id="rId10"/>
    <p:sldId id="269" r:id="rId11"/>
    <p:sldId id="270" r:id="rId12"/>
    <p:sldId id="271" r:id="rId13"/>
    <p:sldId id="272" r:id="rId14"/>
    <p:sldId id="273" r:id="rId15"/>
    <p:sldId id="274" r:id="rId16"/>
    <p:sldId id="275" r:id="rId17"/>
    <p:sldId id="276" r:id="rId18"/>
    <p:sldId id="277" r:id="rId19"/>
    <p:sldId id="278" r:id="rId20"/>
    <p:sldId id="279" r:id="rId21"/>
    <p:sldId id="280" r:id="rId22"/>
    <p:sldId id="281" r:id="rId23"/>
    <p:sldId id="284" r:id="rId24"/>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B7181"/>
  </p:clrMru>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8" d="100"/>
          <a:sy n="108" d="100"/>
        </p:scale>
        <p:origin x="-1704" y="-7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14" name="标题 13"/>
          <p:cNvSpPr>
            <a:spLocks noGrp="1"/>
          </p:cNvSpPr>
          <p:nvPr>
            <p:ph type="ctrTitle"/>
          </p:nvPr>
        </p:nvSpPr>
        <p:spPr>
          <a:xfrm>
            <a:off x="1432560" y="359898"/>
            <a:ext cx="7406640" cy="1472184"/>
          </a:xfrm>
        </p:spPr>
        <p:txBody>
          <a:bodyPr anchor="b"/>
          <a:lstStyle>
            <a:lvl1pPr algn="l">
              <a:defRPr/>
            </a:lvl1pPr>
            <a:extLst/>
          </a:lstStyle>
          <a:p>
            <a:r>
              <a:rPr kumimoji="0" lang="zh-CN" altLang="en-US" smtClean="0"/>
              <a:t>单击此处编辑母版标题样式</a:t>
            </a:r>
            <a:endParaRPr kumimoji="0" lang="en-US"/>
          </a:p>
        </p:txBody>
      </p:sp>
      <p:sp>
        <p:nvSpPr>
          <p:cNvPr id="22" name="副标题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zh-CN" altLang="en-US" smtClean="0"/>
              <a:t>单击此处编辑母版副标题样式</a:t>
            </a:r>
            <a:endParaRPr kumimoji="0" lang="en-US"/>
          </a:p>
        </p:txBody>
      </p:sp>
      <p:sp>
        <p:nvSpPr>
          <p:cNvPr id="7" name="日期占位符 6"/>
          <p:cNvSpPr>
            <a:spLocks noGrp="1"/>
          </p:cNvSpPr>
          <p:nvPr>
            <p:ph type="dt" sz="half" idx="10"/>
          </p:nvPr>
        </p:nvSpPr>
        <p:spPr/>
        <p:txBody>
          <a:bodyPr/>
          <a:lstStyle>
            <a:extLst/>
          </a:lstStyle>
          <a:p>
            <a:fld id="{530820CF-B880-4189-942D-D702A7CBA730}" type="datetimeFigureOut">
              <a:rPr lang="zh-CN" altLang="en-US" smtClean="0"/>
              <a:pPr/>
              <a:t>2014/9/24</a:t>
            </a:fld>
            <a:endParaRPr lang="zh-CN" altLang="en-US"/>
          </a:p>
        </p:txBody>
      </p:sp>
      <p:sp>
        <p:nvSpPr>
          <p:cNvPr id="20" name="页脚占位符 19"/>
          <p:cNvSpPr>
            <a:spLocks noGrp="1"/>
          </p:cNvSpPr>
          <p:nvPr>
            <p:ph type="ftr" sz="quarter" idx="11"/>
          </p:nvPr>
        </p:nvSpPr>
        <p:spPr/>
        <p:txBody>
          <a:bodyPr/>
          <a:lstStyle>
            <a:extLst/>
          </a:lstStyle>
          <a:p>
            <a:endParaRPr lang="zh-CN" altLang="en-US"/>
          </a:p>
        </p:txBody>
      </p:sp>
      <p:sp>
        <p:nvSpPr>
          <p:cNvPr id="10" name="灯片编号占位符 9"/>
          <p:cNvSpPr>
            <a:spLocks noGrp="1"/>
          </p:cNvSpPr>
          <p:nvPr>
            <p:ph type="sldNum" sz="quarter" idx="12"/>
          </p:nvPr>
        </p:nvSpPr>
        <p:spPr/>
        <p:txBody>
          <a:bodyPr/>
          <a:lstStyle>
            <a:extLst/>
          </a:lstStyle>
          <a:p>
            <a:fld id="{0C913308-F349-4B6D-A68A-DD1791B4A57B}" type="slidenum">
              <a:rPr lang="zh-CN" altLang="en-US" smtClean="0"/>
              <a:pPr/>
              <a:t>‹#›</a:t>
            </a:fld>
            <a:endParaRPr lang="zh-CN" altLang="en-US"/>
          </a:p>
        </p:txBody>
      </p:sp>
      <p:sp>
        <p:nvSpPr>
          <p:cNvPr id="8" name="椭圆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椭圆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extLst/>
          </a:lstStyle>
          <a:p>
            <a:r>
              <a:rPr kumimoji="0" lang="zh-CN" altLang="en-US" smtClean="0"/>
              <a:t>单击此处编辑母版标题样式</a:t>
            </a:r>
            <a:endParaRPr kumimoji="0" lang="en-US"/>
          </a:p>
        </p:txBody>
      </p:sp>
      <p:sp>
        <p:nvSpPr>
          <p:cNvPr id="3" name="竖排文字占位符 2"/>
          <p:cNvSpPr>
            <a:spLocks noGrp="1"/>
          </p:cNvSpPr>
          <p:nvPr>
            <p:ph type="body" orient="vert" idx="1"/>
          </p:nvPr>
        </p:nvSpPr>
        <p:spPr/>
        <p:txBody>
          <a:bodyPr vert="eaVert"/>
          <a:lstStyle>
            <a:extLst/>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日期占位符 3"/>
          <p:cNvSpPr>
            <a:spLocks noGrp="1"/>
          </p:cNvSpPr>
          <p:nvPr>
            <p:ph type="dt" sz="half" idx="10"/>
          </p:nvPr>
        </p:nvSpPr>
        <p:spPr/>
        <p:txBody>
          <a:bodyPr/>
          <a:lstStyle>
            <a:extLst/>
          </a:lstStyle>
          <a:p>
            <a:fld id="{530820CF-B880-4189-942D-D702A7CBA730}" type="datetimeFigureOut">
              <a:rPr lang="zh-CN" altLang="en-US" smtClean="0"/>
              <a:pPr/>
              <a:t>2014/9/24</a:t>
            </a:fld>
            <a:endParaRPr lang="zh-CN" altLang="en-US"/>
          </a:p>
        </p:txBody>
      </p:sp>
      <p:sp>
        <p:nvSpPr>
          <p:cNvPr id="5" name="页脚占位符 4"/>
          <p:cNvSpPr>
            <a:spLocks noGrp="1"/>
          </p:cNvSpPr>
          <p:nvPr>
            <p:ph type="ftr" sz="quarter" idx="11"/>
          </p:nvPr>
        </p:nvSpPr>
        <p:spPr/>
        <p:txBody>
          <a:bodyPr/>
          <a:lstStyle>
            <a:extLst/>
          </a:lstStyle>
          <a:p>
            <a:endParaRPr lang="zh-CN" altLang="en-US"/>
          </a:p>
        </p:txBody>
      </p:sp>
      <p:sp>
        <p:nvSpPr>
          <p:cNvPr id="6" name="灯片编号占位符 5"/>
          <p:cNvSpPr>
            <a:spLocks noGrp="1"/>
          </p:cNvSpPr>
          <p:nvPr>
            <p:ph type="sldNum" sz="quarter" idx="12"/>
          </p:nvPr>
        </p:nvSpPr>
        <p:spPr/>
        <p:txBody>
          <a:bodyPr/>
          <a:lstStyle>
            <a:extLst/>
          </a:lstStyle>
          <a:p>
            <a:fld id="{0C913308-F349-4B6D-A68A-DD1791B4A57B}" type="slidenum">
              <a:rPr lang="zh-CN" altLang="en-US" smtClean="0"/>
              <a:pPr/>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858000" y="274639"/>
            <a:ext cx="1828800" cy="5851525"/>
          </a:xfrm>
        </p:spPr>
        <p:txBody>
          <a:bodyPr vert="eaVert"/>
          <a:lstStyle>
            <a:extLst/>
          </a:lstStyle>
          <a:p>
            <a:r>
              <a:rPr kumimoji="0" lang="zh-CN" altLang="en-US" smtClean="0"/>
              <a:t>单击此处编辑母版标题样式</a:t>
            </a:r>
            <a:endParaRPr kumimoji="0" lang="en-US"/>
          </a:p>
        </p:txBody>
      </p:sp>
      <p:sp>
        <p:nvSpPr>
          <p:cNvPr id="3" name="竖排文字占位符 2"/>
          <p:cNvSpPr>
            <a:spLocks noGrp="1"/>
          </p:cNvSpPr>
          <p:nvPr>
            <p:ph type="body" orient="vert" idx="1"/>
          </p:nvPr>
        </p:nvSpPr>
        <p:spPr>
          <a:xfrm>
            <a:off x="1143000" y="274640"/>
            <a:ext cx="5562600" cy="5851525"/>
          </a:xfrm>
        </p:spPr>
        <p:txBody>
          <a:bodyPr vert="eaVert"/>
          <a:lstStyle>
            <a:extLst/>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日期占位符 3"/>
          <p:cNvSpPr>
            <a:spLocks noGrp="1"/>
          </p:cNvSpPr>
          <p:nvPr>
            <p:ph type="dt" sz="half" idx="10"/>
          </p:nvPr>
        </p:nvSpPr>
        <p:spPr/>
        <p:txBody>
          <a:bodyPr/>
          <a:lstStyle>
            <a:extLst/>
          </a:lstStyle>
          <a:p>
            <a:fld id="{530820CF-B880-4189-942D-D702A7CBA730}" type="datetimeFigureOut">
              <a:rPr lang="zh-CN" altLang="en-US" smtClean="0"/>
              <a:pPr/>
              <a:t>2014/9/24</a:t>
            </a:fld>
            <a:endParaRPr lang="zh-CN" altLang="en-US"/>
          </a:p>
        </p:txBody>
      </p:sp>
      <p:sp>
        <p:nvSpPr>
          <p:cNvPr id="5" name="页脚占位符 4"/>
          <p:cNvSpPr>
            <a:spLocks noGrp="1"/>
          </p:cNvSpPr>
          <p:nvPr>
            <p:ph type="ftr" sz="quarter" idx="11"/>
          </p:nvPr>
        </p:nvSpPr>
        <p:spPr/>
        <p:txBody>
          <a:bodyPr/>
          <a:lstStyle>
            <a:extLst/>
          </a:lstStyle>
          <a:p>
            <a:endParaRPr lang="zh-CN" altLang="en-US"/>
          </a:p>
        </p:txBody>
      </p:sp>
      <p:sp>
        <p:nvSpPr>
          <p:cNvPr id="6" name="灯片编号占位符 5"/>
          <p:cNvSpPr>
            <a:spLocks noGrp="1"/>
          </p:cNvSpPr>
          <p:nvPr>
            <p:ph type="sldNum" sz="quarter" idx="12"/>
          </p:nvPr>
        </p:nvSpPr>
        <p:spPr/>
        <p:txBody>
          <a:bodyPr/>
          <a:lstStyle>
            <a:extLst/>
          </a:lstStyle>
          <a:p>
            <a:fld id="{0C913308-F349-4B6D-A68A-DD1791B4A57B}" type="slidenum">
              <a:rPr lang="zh-CN" altLang="en-US" smtClean="0"/>
              <a:pPr/>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extLst/>
          </a:lstStyle>
          <a:p>
            <a:r>
              <a:rPr kumimoji="0" lang="zh-CN" altLang="en-US" smtClean="0"/>
              <a:t>单击此处编辑母版标题样式</a:t>
            </a:r>
            <a:endParaRPr kumimoji="0" lang="en-US"/>
          </a:p>
        </p:txBody>
      </p:sp>
      <p:sp>
        <p:nvSpPr>
          <p:cNvPr id="3" name="内容占位符 2"/>
          <p:cNvSpPr>
            <a:spLocks noGrp="1"/>
          </p:cNvSpPr>
          <p:nvPr>
            <p:ph idx="1"/>
          </p:nvPr>
        </p:nvSpPr>
        <p:spPr/>
        <p:txBody>
          <a:bodyPr/>
          <a:lstStyle>
            <a:extLst/>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日期占位符 3"/>
          <p:cNvSpPr>
            <a:spLocks noGrp="1"/>
          </p:cNvSpPr>
          <p:nvPr>
            <p:ph type="dt" sz="half" idx="10"/>
          </p:nvPr>
        </p:nvSpPr>
        <p:spPr/>
        <p:txBody>
          <a:bodyPr/>
          <a:lstStyle>
            <a:extLst/>
          </a:lstStyle>
          <a:p>
            <a:fld id="{530820CF-B880-4189-942D-D702A7CBA730}" type="datetimeFigureOut">
              <a:rPr lang="zh-CN" altLang="en-US" smtClean="0"/>
              <a:pPr/>
              <a:t>2014/9/24</a:t>
            </a:fld>
            <a:endParaRPr lang="zh-CN" altLang="en-US"/>
          </a:p>
        </p:txBody>
      </p:sp>
      <p:sp>
        <p:nvSpPr>
          <p:cNvPr id="5" name="页脚占位符 4"/>
          <p:cNvSpPr>
            <a:spLocks noGrp="1"/>
          </p:cNvSpPr>
          <p:nvPr>
            <p:ph type="ftr" sz="quarter" idx="11"/>
          </p:nvPr>
        </p:nvSpPr>
        <p:spPr/>
        <p:txBody>
          <a:bodyPr/>
          <a:lstStyle>
            <a:extLst/>
          </a:lstStyle>
          <a:p>
            <a:endParaRPr lang="zh-CN" altLang="en-US"/>
          </a:p>
        </p:txBody>
      </p:sp>
      <p:sp>
        <p:nvSpPr>
          <p:cNvPr id="6" name="灯片编号占位符 5"/>
          <p:cNvSpPr>
            <a:spLocks noGrp="1"/>
          </p:cNvSpPr>
          <p:nvPr>
            <p:ph type="sldNum" sz="quarter" idx="12"/>
          </p:nvPr>
        </p:nvSpPr>
        <p:spPr/>
        <p:txBody>
          <a:bodyPr/>
          <a:lstStyle>
            <a:extLst/>
          </a:lstStyle>
          <a:p>
            <a:fld id="{0C913308-F349-4B6D-A68A-DD1791B4A57B}" type="slidenum">
              <a:rPr lang="zh-CN" altLang="en-US" smtClean="0"/>
              <a:pPr/>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节标题">
    <p:spTree>
      <p:nvGrpSpPr>
        <p:cNvPr id="1" name=""/>
        <p:cNvGrpSpPr/>
        <p:nvPr/>
      </p:nvGrpSpPr>
      <p:grpSpPr>
        <a:xfrm>
          <a:off x="0" y="0"/>
          <a:ext cx="0" cy="0"/>
          <a:chOff x="0" y="0"/>
          <a:chExt cx="0" cy="0"/>
        </a:xfrm>
      </p:grpSpPr>
      <p:sp>
        <p:nvSpPr>
          <p:cNvPr id="7" name="矩形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标题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zh-CN" altLang="en-US" smtClean="0"/>
              <a:t>单击此处编辑母版标题样式</a:t>
            </a:r>
            <a:endParaRPr kumimoji="0" lang="en-US"/>
          </a:p>
        </p:txBody>
      </p:sp>
      <p:sp>
        <p:nvSpPr>
          <p:cNvPr id="3" name="文本占位符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zh-CN" altLang="en-US" smtClean="0"/>
              <a:t>单击此处编辑母版文本样式</a:t>
            </a:r>
          </a:p>
        </p:txBody>
      </p:sp>
      <p:sp>
        <p:nvSpPr>
          <p:cNvPr id="4" name="日期占位符 3"/>
          <p:cNvSpPr>
            <a:spLocks noGrp="1"/>
          </p:cNvSpPr>
          <p:nvPr>
            <p:ph type="dt" sz="half" idx="10"/>
          </p:nvPr>
        </p:nvSpPr>
        <p:spPr/>
        <p:txBody>
          <a:bodyPr/>
          <a:lstStyle>
            <a:extLst/>
          </a:lstStyle>
          <a:p>
            <a:fld id="{530820CF-B880-4189-942D-D702A7CBA730}" type="datetimeFigureOut">
              <a:rPr lang="zh-CN" altLang="en-US" smtClean="0"/>
              <a:pPr/>
              <a:t>2014/9/24</a:t>
            </a:fld>
            <a:endParaRPr lang="zh-CN" altLang="en-US"/>
          </a:p>
        </p:txBody>
      </p:sp>
      <p:sp>
        <p:nvSpPr>
          <p:cNvPr id="5" name="页脚占位符 4"/>
          <p:cNvSpPr>
            <a:spLocks noGrp="1"/>
          </p:cNvSpPr>
          <p:nvPr>
            <p:ph type="ftr" sz="quarter" idx="11"/>
          </p:nvPr>
        </p:nvSpPr>
        <p:spPr/>
        <p:txBody>
          <a:bodyPr/>
          <a:lstStyle>
            <a:extLst/>
          </a:lstStyle>
          <a:p>
            <a:endParaRPr lang="zh-CN" altLang="en-US"/>
          </a:p>
        </p:txBody>
      </p:sp>
      <p:sp>
        <p:nvSpPr>
          <p:cNvPr id="6" name="灯片编号占位符 5"/>
          <p:cNvSpPr>
            <a:spLocks noGrp="1"/>
          </p:cNvSpPr>
          <p:nvPr>
            <p:ph type="sldNum" sz="quarter" idx="12"/>
          </p:nvPr>
        </p:nvSpPr>
        <p:spPr/>
        <p:txBody>
          <a:bodyPr/>
          <a:lstStyle>
            <a:extLst/>
          </a:lstStyle>
          <a:p>
            <a:fld id="{0C913308-F349-4B6D-A68A-DD1791B4A57B}" type="slidenum">
              <a:rPr lang="zh-CN" altLang="en-US" smtClean="0"/>
              <a:pPr/>
              <a:t>‹#›</a:t>
            </a:fld>
            <a:endParaRPr lang="zh-CN" altLang="en-US"/>
          </a:p>
        </p:txBody>
      </p:sp>
      <p:sp>
        <p:nvSpPr>
          <p:cNvPr id="10" name="矩形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椭圆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椭圆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1435608" y="274320"/>
            <a:ext cx="7498080" cy="1143000"/>
          </a:xfrm>
        </p:spPr>
        <p:txBody>
          <a:bodyPr/>
          <a:lstStyle>
            <a:extLst/>
          </a:lstStyle>
          <a:p>
            <a:r>
              <a:rPr kumimoji="0" lang="zh-CN" altLang="en-US" smtClean="0"/>
              <a:t>单击此处编辑母版标题样式</a:t>
            </a:r>
            <a:endParaRPr kumimoji="0" lang="en-US"/>
          </a:p>
        </p:txBody>
      </p:sp>
      <p:sp>
        <p:nvSpPr>
          <p:cNvPr id="3" name="内容占位符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内容占位符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5" name="日期占位符 4"/>
          <p:cNvSpPr>
            <a:spLocks noGrp="1"/>
          </p:cNvSpPr>
          <p:nvPr>
            <p:ph type="dt" sz="half" idx="10"/>
          </p:nvPr>
        </p:nvSpPr>
        <p:spPr/>
        <p:txBody>
          <a:bodyPr/>
          <a:lstStyle>
            <a:extLst/>
          </a:lstStyle>
          <a:p>
            <a:fld id="{530820CF-B880-4189-942D-D702A7CBA730}" type="datetimeFigureOut">
              <a:rPr lang="zh-CN" altLang="en-US" smtClean="0"/>
              <a:pPr/>
              <a:t>2014/9/24</a:t>
            </a:fld>
            <a:endParaRPr lang="zh-CN" altLang="en-US"/>
          </a:p>
        </p:txBody>
      </p:sp>
      <p:sp>
        <p:nvSpPr>
          <p:cNvPr id="6" name="页脚占位符 5"/>
          <p:cNvSpPr>
            <a:spLocks noGrp="1"/>
          </p:cNvSpPr>
          <p:nvPr>
            <p:ph type="ftr" sz="quarter" idx="11"/>
          </p:nvPr>
        </p:nvSpPr>
        <p:spPr/>
        <p:txBody>
          <a:bodyPr/>
          <a:lstStyle>
            <a:extLst/>
          </a:lstStyle>
          <a:p>
            <a:endParaRPr lang="zh-CN" altLang="en-US"/>
          </a:p>
        </p:txBody>
      </p:sp>
      <p:sp>
        <p:nvSpPr>
          <p:cNvPr id="7" name="灯片编号占位符 6"/>
          <p:cNvSpPr>
            <a:spLocks noGrp="1"/>
          </p:cNvSpPr>
          <p:nvPr>
            <p:ph type="sldNum" sz="quarter" idx="12"/>
          </p:nvPr>
        </p:nvSpPr>
        <p:spPr/>
        <p:txBody>
          <a:bodyPr/>
          <a:lstStyle>
            <a:extLst/>
          </a:lstStyle>
          <a:p>
            <a:fld id="{0C913308-F349-4B6D-A68A-DD1791B4A57B}" type="slidenum">
              <a:rPr lang="zh-CN" altLang="en-US" smtClean="0"/>
              <a:pPr/>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zh-CN" altLang="en-US" smtClean="0"/>
              <a:t>单击此处编辑母版标题样式</a:t>
            </a:r>
            <a:endParaRPr kumimoji="0" lang="en-US"/>
          </a:p>
        </p:txBody>
      </p:sp>
      <p:sp>
        <p:nvSpPr>
          <p:cNvPr id="3" name="文本占位符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zh-CN" altLang="en-US" smtClean="0"/>
              <a:t>单击此处编辑母版文本样式</a:t>
            </a:r>
          </a:p>
        </p:txBody>
      </p:sp>
      <p:sp>
        <p:nvSpPr>
          <p:cNvPr id="4" name="文本占位符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zh-CN" altLang="en-US" smtClean="0"/>
              <a:t>单击此处编辑母版文本样式</a:t>
            </a:r>
          </a:p>
        </p:txBody>
      </p:sp>
      <p:sp>
        <p:nvSpPr>
          <p:cNvPr id="5" name="内容占位符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6" name="内容占位符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7" name="日期占位符 6"/>
          <p:cNvSpPr>
            <a:spLocks noGrp="1"/>
          </p:cNvSpPr>
          <p:nvPr>
            <p:ph type="dt" sz="half" idx="10"/>
          </p:nvPr>
        </p:nvSpPr>
        <p:spPr/>
        <p:txBody>
          <a:bodyPr/>
          <a:lstStyle>
            <a:extLst/>
          </a:lstStyle>
          <a:p>
            <a:fld id="{530820CF-B880-4189-942D-D702A7CBA730}" type="datetimeFigureOut">
              <a:rPr lang="zh-CN" altLang="en-US" smtClean="0"/>
              <a:pPr/>
              <a:t>2014/9/24</a:t>
            </a:fld>
            <a:endParaRPr lang="zh-CN" altLang="en-US"/>
          </a:p>
        </p:txBody>
      </p:sp>
      <p:sp>
        <p:nvSpPr>
          <p:cNvPr id="8" name="页脚占位符 7"/>
          <p:cNvSpPr>
            <a:spLocks noGrp="1"/>
          </p:cNvSpPr>
          <p:nvPr>
            <p:ph type="ftr" sz="quarter" idx="11"/>
          </p:nvPr>
        </p:nvSpPr>
        <p:spPr/>
        <p:txBody>
          <a:bodyPr/>
          <a:lstStyle>
            <a:extLst/>
          </a:lstStyle>
          <a:p>
            <a:endParaRPr lang="zh-CN" altLang="en-US"/>
          </a:p>
        </p:txBody>
      </p:sp>
      <p:sp>
        <p:nvSpPr>
          <p:cNvPr id="9" name="灯片编号占位符 8"/>
          <p:cNvSpPr>
            <a:spLocks noGrp="1"/>
          </p:cNvSpPr>
          <p:nvPr>
            <p:ph type="sldNum" sz="quarter" idx="12"/>
          </p:nvPr>
        </p:nvSpPr>
        <p:spPr/>
        <p:txBody>
          <a:bodyPr/>
          <a:lstStyle>
            <a:extLst/>
          </a:lstStyle>
          <a:p>
            <a:fld id="{0C913308-F349-4B6D-A68A-DD1791B4A57B}" type="slidenum">
              <a:rPr lang="zh-CN" altLang="en-US" smtClean="0"/>
              <a:pPr/>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1435608" y="274320"/>
            <a:ext cx="7498080" cy="1143000"/>
          </a:xfrm>
        </p:spPr>
        <p:txBody>
          <a:bodyPr anchor="ctr"/>
          <a:lstStyle>
            <a:extLst/>
          </a:lstStyle>
          <a:p>
            <a:r>
              <a:rPr kumimoji="0" lang="zh-CN" altLang="en-US" smtClean="0"/>
              <a:t>单击此处编辑母版标题样式</a:t>
            </a:r>
            <a:endParaRPr kumimoji="0" lang="en-US"/>
          </a:p>
        </p:txBody>
      </p:sp>
      <p:sp>
        <p:nvSpPr>
          <p:cNvPr id="3" name="日期占位符 2"/>
          <p:cNvSpPr>
            <a:spLocks noGrp="1"/>
          </p:cNvSpPr>
          <p:nvPr>
            <p:ph type="dt" sz="half" idx="10"/>
          </p:nvPr>
        </p:nvSpPr>
        <p:spPr/>
        <p:txBody>
          <a:bodyPr/>
          <a:lstStyle>
            <a:extLst/>
          </a:lstStyle>
          <a:p>
            <a:fld id="{530820CF-B880-4189-942D-D702A7CBA730}" type="datetimeFigureOut">
              <a:rPr lang="zh-CN" altLang="en-US" smtClean="0"/>
              <a:pPr/>
              <a:t>2014/9/24</a:t>
            </a:fld>
            <a:endParaRPr lang="zh-CN" altLang="en-US"/>
          </a:p>
        </p:txBody>
      </p:sp>
      <p:sp>
        <p:nvSpPr>
          <p:cNvPr id="4" name="页脚占位符 3"/>
          <p:cNvSpPr>
            <a:spLocks noGrp="1"/>
          </p:cNvSpPr>
          <p:nvPr>
            <p:ph type="ftr" sz="quarter" idx="11"/>
          </p:nvPr>
        </p:nvSpPr>
        <p:spPr/>
        <p:txBody>
          <a:bodyPr/>
          <a:lstStyle>
            <a:extLst/>
          </a:lstStyle>
          <a:p>
            <a:endParaRPr lang="zh-CN" altLang="en-US"/>
          </a:p>
        </p:txBody>
      </p:sp>
      <p:sp>
        <p:nvSpPr>
          <p:cNvPr id="5" name="灯片编号占位符 4"/>
          <p:cNvSpPr>
            <a:spLocks noGrp="1"/>
          </p:cNvSpPr>
          <p:nvPr>
            <p:ph type="sldNum" sz="quarter" idx="12"/>
          </p:nvPr>
        </p:nvSpPr>
        <p:spPr/>
        <p:txBody>
          <a:bodyPr/>
          <a:lstStyle>
            <a:extLst/>
          </a:lstStyle>
          <a:p>
            <a:fld id="{0C913308-F349-4B6D-A68A-DD1791B4A57B}" type="slidenum">
              <a:rPr lang="zh-CN" altLang="en-US" smtClean="0"/>
              <a:pPr/>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5" name="矩形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日期占位符 1"/>
          <p:cNvSpPr>
            <a:spLocks noGrp="1"/>
          </p:cNvSpPr>
          <p:nvPr>
            <p:ph type="dt" sz="half" idx="10"/>
          </p:nvPr>
        </p:nvSpPr>
        <p:spPr/>
        <p:txBody>
          <a:bodyPr/>
          <a:lstStyle>
            <a:extLst/>
          </a:lstStyle>
          <a:p>
            <a:fld id="{530820CF-B880-4189-942D-D702A7CBA730}" type="datetimeFigureOut">
              <a:rPr lang="zh-CN" altLang="en-US" smtClean="0"/>
              <a:pPr/>
              <a:t>2014/9/24</a:t>
            </a:fld>
            <a:endParaRPr lang="zh-CN" altLang="en-US"/>
          </a:p>
        </p:txBody>
      </p:sp>
      <p:sp>
        <p:nvSpPr>
          <p:cNvPr id="3" name="页脚占位符 2"/>
          <p:cNvSpPr>
            <a:spLocks noGrp="1"/>
          </p:cNvSpPr>
          <p:nvPr>
            <p:ph type="ftr" sz="quarter" idx="11"/>
          </p:nvPr>
        </p:nvSpPr>
        <p:spPr/>
        <p:txBody>
          <a:bodyPr/>
          <a:lstStyle>
            <a:extLst/>
          </a:lstStyle>
          <a:p>
            <a:endParaRPr lang="zh-CN" altLang="en-US"/>
          </a:p>
        </p:txBody>
      </p:sp>
      <p:sp>
        <p:nvSpPr>
          <p:cNvPr id="4" name="灯片编号占位符 3"/>
          <p:cNvSpPr>
            <a:spLocks noGrp="1"/>
          </p:cNvSpPr>
          <p:nvPr>
            <p:ph type="sldNum" sz="quarter" idx="12"/>
          </p:nvPr>
        </p:nvSpPr>
        <p:spPr/>
        <p:txBody>
          <a:bodyPr/>
          <a:lstStyle>
            <a:extLst/>
          </a:lstStyle>
          <a:p>
            <a:fld id="{0C913308-F349-4B6D-A68A-DD1791B4A57B}" type="slidenum">
              <a:rPr lang="zh-CN" altLang="en-US" smtClean="0"/>
              <a:pPr/>
              <a:t>‹#›</a:t>
            </a:fld>
            <a:endParaRPr lang="zh-CN" altLang="en-US"/>
          </a:p>
        </p:txBody>
      </p:sp>
      <p:sp>
        <p:nvSpPr>
          <p:cNvPr id="6" name="矩形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zh-CN" altLang="en-US" smtClean="0"/>
              <a:t>单击此处编辑母版标题样式</a:t>
            </a:r>
            <a:endParaRPr kumimoji="0" lang="en-US"/>
          </a:p>
        </p:txBody>
      </p:sp>
      <p:sp>
        <p:nvSpPr>
          <p:cNvPr id="3" name="文本占位符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zh-CN" altLang="en-US" smtClean="0"/>
              <a:t>单击此处编辑母版文本样式</a:t>
            </a:r>
          </a:p>
        </p:txBody>
      </p:sp>
      <p:sp>
        <p:nvSpPr>
          <p:cNvPr id="4" name="内容占位符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5" name="日期占位符 4"/>
          <p:cNvSpPr>
            <a:spLocks noGrp="1"/>
          </p:cNvSpPr>
          <p:nvPr>
            <p:ph type="dt" sz="half" idx="10"/>
          </p:nvPr>
        </p:nvSpPr>
        <p:spPr/>
        <p:txBody>
          <a:bodyPr/>
          <a:lstStyle>
            <a:extLst/>
          </a:lstStyle>
          <a:p>
            <a:fld id="{530820CF-B880-4189-942D-D702A7CBA730}" type="datetimeFigureOut">
              <a:rPr lang="zh-CN" altLang="en-US" smtClean="0"/>
              <a:pPr/>
              <a:t>2014/9/24</a:t>
            </a:fld>
            <a:endParaRPr lang="zh-CN" altLang="en-US"/>
          </a:p>
        </p:txBody>
      </p:sp>
      <p:sp>
        <p:nvSpPr>
          <p:cNvPr id="6" name="页脚占位符 5"/>
          <p:cNvSpPr>
            <a:spLocks noGrp="1"/>
          </p:cNvSpPr>
          <p:nvPr>
            <p:ph type="ftr" sz="quarter" idx="11"/>
          </p:nvPr>
        </p:nvSpPr>
        <p:spPr/>
        <p:txBody>
          <a:bodyPr/>
          <a:lstStyle>
            <a:extLst/>
          </a:lstStyle>
          <a:p>
            <a:endParaRPr lang="zh-CN" altLang="en-US"/>
          </a:p>
        </p:txBody>
      </p:sp>
      <p:sp>
        <p:nvSpPr>
          <p:cNvPr id="7" name="灯片编号占位符 6"/>
          <p:cNvSpPr>
            <a:spLocks noGrp="1"/>
          </p:cNvSpPr>
          <p:nvPr>
            <p:ph type="sldNum" sz="quarter" idx="12"/>
          </p:nvPr>
        </p:nvSpPr>
        <p:spPr/>
        <p:txBody>
          <a:bodyPr/>
          <a:lstStyle>
            <a:extLst/>
          </a:lstStyle>
          <a:p>
            <a:fld id="{0C913308-F349-4B6D-A68A-DD1791B4A57B}" type="slidenum">
              <a:rPr lang="zh-CN" altLang="en-US" smtClean="0"/>
              <a:pPr/>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zh-CN" altLang="en-US" smtClean="0"/>
              <a:t>单击此处编辑母版标题样式</a:t>
            </a:r>
            <a:endParaRPr kumimoji="0" lang="en-US"/>
          </a:p>
        </p:txBody>
      </p:sp>
      <p:sp>
        <p:nvSpPr>
          <p:cNvPr id="5" name="日期占位符 4"/>
          <p:cNvSpPr>
            <a:spLocks noGrp="1"/>
          </p:cNvSpPr>
          <p:nvPr>
            <p:ph type="dt" sz="half" idx="10"/>
          </p:nvPr>
        </p:nvSpPr>
        <p:spPr/>
        <p:txBody>
          <a:bodyPr/>
          <a:lstStyle>
            <a:extLst/>
          </a:lstStyle>
          <a:p>
            <a:fld id="{530820CF-B880-4189-942D-D702A7CBA730}" type="datetimeFigureOut">
              <a:rPr lang="zh-CN" altLang="en-US" smtClean="0"/>
              <a:pPr/>
              <a:t>2014/9/24</a:t>
            </a:fld>
            <a:endParaRPr lang="zh-CN" altLang="en-US"/>
          </a:p>
        </p:txBody>
      </p:sp>
      <p:sp>
        <p:nvSpPr>
          <p:cNvPr id="6" name="页脚占位符 5"/>
          <p:cNvSpPr>
            <a:spLocks noGrp="1"/>
          </p:cNvSpPr>
          <p:nvPr>
            <p:ph type="ftr" sz="quarter" idx="11"/>
          </p:nvPr>
        </p:nvSpPr>
        <p:spPr/>
        <p:txBody>
          <a:bodyPr/>
          <a:lstStyle>
            <a:extLst/>
          </a:lstStyle>
          <a:p>
            <a:endParaRPr lang="zh-CN" altLang="en-US"/>
          </a:p>
        </p:txBody>
      </p:sp>
      <p:sp>
        <p:nvSpPr>
          <p:cNvPr id="7" name="灯片编号占位符 6"/>
          <p:cNvSpPr>
            <a:spLocks noGrp="1"/>
          </p:cNvSpPr>
          <p:nvPr>
            <p:ph type="sldNum" sz="quarter" idx="12"/>
          </p:nvPr>
        </p:nvSpPr>
        <p:spPr/>
        <p:txBody>
          <a:bodyPr/>
          <a:lstStyle>
            <a:extLst/>
          </a:lstStyle>
          <a:p>
            <a:fld id="{0C913308-F349-4B6D-A68A-DD1791B4A57B}" type="slidenum">
              <a:rPr lang="zh-CN" altLang="en-US" smtClean="0"/>
              <a:pPr/>
              <a:t>‹#›</a:t>
            </a:fld>
            <a:endParaRPr lang="zh-CN" altLang="en-US"/>
          </a:p>
        </p:txBody>
      </p:sp>
      <p:sp>
        <p:nvSpPr>
          <p:cNvPr id="8" name="矩形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图片占位符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zh-CN" altLang="en-US" smtClean="0"/>
              <a:t>单击图标添加图片</a:t>
            </a:r>
            <a:endParaRPr kumimoji="0" lang="en-US" dirty="0"/>
          </a:p>
        </p:txBody>
      </p:sp>
      <p:sp>
        <p:nvSpPr>
          <p:cNvPr id="9" name="流程图: 过程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流程图: 过程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文本占位符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zh-CN" altLang="en-US" smtClean="0"/>
              <a:t>单击此处编辑母版文本样式</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饼形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椭圆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同心圆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矩形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标题占位符 4"/>
          <p:cNvSpPr>
            <a:spLocks noGrp="1"/>
          </p:cNvSpPr>
          <p:nvPr>
            <p:ph type="title"/>
          </p:nvPr>
        </p:nvSpPr>
        <p:spPr>
          <a:xfrm>
            <a:off x="1435608" y="274638"/>
            <a:ext cx="7498080" cy="1143000"/>
          </a:xfrm>
          <a:prstGeom prst="rect">
            <a:avLst/>
          </a:prstGeom>
        </p:spPr>
        <p:txBody>
          <a:bodyPr anchor="ctr">
            <a:normAutofit/>
          </a:bodyPr>
          <a:lstStyle>
            <a:extLst/>
          </a:lstStyle>
          <a:p>
            <a:r>
              <a:rPr kumimoji="0" lang="zh-CN" altLang="en-US" smtClean="0"/>
              <a:t>单击此处编辑母版标题样式</a:t>
            </a:r>
            <a:endParaRPr kumimoji="0" lang="en-US"/>
          </a:p>
        </p:txBody>
      </p:sp>
      <p:sp>
        <p:nvSpPr>
          <p:cNvPr id="9" name="文本占位符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zh-CN" altLang="en-US" smtClean="0"/>
              <a:t>单击此处编辑母版文本样式</a:t>
            </a:r>
          </a:p>
          <a:p>
            <a:pPr lvl="1" eaLnBrk="1" latinLnBrk="0" hangingPunct="1"/>
            <a:r>
              <a:rPr kumimoji="0" lang="zh-CN" altLang="en-US" smtClean="0"/>
              <a:t>第二级</a:t>
            </a:r>
          </a:p>
          <a:p>
            <a:pPr lvl="2" eaLnBrk="1" latinLnBrk="0" hangingPunct="1"/>
            <a:r>
              <a:rPr kumimoji="0" lang="zh-CN" altLang="en-US" smtClean="0"/>
              <a:t>第三级</a:t>
            </a:r>
          </a:p>
          <a:p>
            <a:pPr lvl="3" eaLnBrk="1" latinLnBrk="0" hangingPunct="1"/>
            <a:r>
              <a:rPr kumimoji="0" lang="zh-CN" altLang="en-US" smtClean="0"/>
              <a:t>第四级</a:t>
            </a:r>
          </a:p>
          <a:p>
            <a:pPr lvl="4" eaLnBrk="1" latinLnBrk="0" hangingPunct="1"/>
            <a:r>
              <a:rPr kumimoji="0" lang="zh-CN" altLang="en-US" smtClean="0"/>
              <a:t>第五级</a:t>
            </a:r>
            <a:endParaRPr kumimoji="0" lang="en-US"/>
          </a:p>
        </p:txBody>
      </p:sp>
      <p:sp>
        <p:nvSpPr>
          <p:cNvPr id="24" name="日期占位符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530820CF-B880-4189-942D-D702A7CBA730}" type="datetimeFigureOut">
              <a:rPr lang="zh-CN" altLang="en-US" smtClean="0"/>
              <a:pPr/>
              <a:t>2014/9/24</a:t>
            </a:fld>
            <a:endParaRPr lang="zh-CN" altLang="en-US"/>
          </a:p>
        </p:txBody>
      </p:sp>
      <p:sp>
        <p:nvSpPr>
          <p:cNvPr id="10" name="页脚占位符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zh-CN" altLang="en-US"/>
          </a:p>
        </p:txBody>
      </p:sp>
      <p:sp>
        <p:nvSpPr>
          <p:cNvPr id="22" name="灯片编号占位符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0C913308-F349-4B6D-A68A-DD1791B4A57B}" type="slidenum">
              <a:rPr lang="zh-CN" altLang="en-US" smtClean="0"/>
              <a:pPr/>
              <a:t>‹#›</a:t>
            </a:fld>
            <a:endParaRPr lang="zh-CN" altLang="en-US"/>
          </a:p>
        </p:txBody>
      </p:sp>
      <p:sp>
        <p:nvSpPr>
          <p:cNvPr id="15" name="矩形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435608" y="836712"/>
            <a:ext cx="7384864" cy="580926"/>
          </a:xfrm>
        </p:spPr>
        <p:txBody>
          <a:bodyPr>
            <a:normAutofit fontScale="90000"/>
          </a:bodyPr>
          <a:lstStyle/>
          <a:p>
            <a:endParaRPr lang="zh-CN" altLang="en-US" dirty="0"/>
          </a:p>
        </p:txBody>
      </p:sp>
      <p:pic>
        <p:nvPicPr>
          <p:cNvPr id="4" name="Picture 2" descr="D:\d待上传\照片-西藏-2014.8.15-27-全\照片-西藏-自驾游--精选风景--2014.8。15-27\！！DSC09869.JPG"/>
          <p:cNvPicPr>
            <a:picLocks noGrp="1" noChangeAspect="1" noChangeArrowheads="1"/>
          </p:cNvPicPr>
          <p:nvPr>
            <p:ph idx="1"/>
          </p:nvPr>
        </p:nvPicPr>
        <p:blipFill>
          <a:blip r:embed="rId2" cstate="print"/>
          <a:srcRect/>
          <a:stretch>
            <a:fillRect/>
          </a:stretch>
        </p:blipFill>
        <p:spPr bwMode="auto">
          <a:xfrm>
            <a:off x="0" y="0"/>
            <a:ext cx="9144000" cy="6858000"/>
          </a:xfrm>
          <a:prstGeom prst="rect">
            <a:avLst/>
          </a:prstGeom>
          <a:noFill/>
        </p:spPr>
      </p:pic>
      <p:sp>
        <p:nvSpPr>
          <p:cNvPr id="6" name="矩形 5"/>
          <p:cNvSpPr/>
          <p:nvPr/>
        </p:nvSpPr>
        <p:spPr>
          <a:xfrm>
            <a:off x="3556337" y="3244334"/>
            <a:ext cx="184731" cy="369332"/>
          </a:xfrm>
          <a:prstGeom prst="rect">
            <a:avLst/>
          </a:prstGeom>
        </p:spPr>
        <p:txBody>
          <a:bodyPr wrap="none">
            <a:spAutoFit/>
          </a:bodyPr>
          <a:lstStyle/>
          <a:p>
            <a:endParaRPr lang="zh-CN" altLang="en-US" dirty="0"/>
          </a:p>
        </p:txBody>
      </p:sp>
      <p:sp>
        <p:nvSpPr>
          <p:cNvPr id="7" name="矩形 6"/>
          <p:cNvSpPr/>
          <p:nvPr/>
        </p:nvSpPr>
        <p:spPr>
          <a:xfrm>
            <a:off x="6732240" y="1988840"/>
            <a:ext cx="184731" cy="369332"/>
          </a:xfrm>
          <a:prstGeom prst="rect">
            <a:avLst/>
          </a:prstGeom>
        </p:spPr>
        <p:txBody>
          <a:bodyPr wrap="none">
            <a:spAutoFit/>
          </a:bodyPr>
          <a:lstStyle/>
          <a:p>
            <a:endParaRPr lang="zh-CN" altLang="en-US" dirty="0"/>
          </a:p>
        </p:txBody>
      </p:sp>
      <p:sp>
        <p:nvSpPr>
          <p:cNvPr id="9" name="标题 1"/>
          <p:cNvSpPr txBox="1">
            <a:spLocks/>
          </p:cNvSpPr>
          <p:nvPr/>
        </p:nvSpPr>
        <p:spPr>
          <a:xfrm>
            <a:off x="0" y="980728"/>
            <a:ext cx="9144000" cy="1368152"/>
          </a:xfrm>
          <a:prstGeom prst="rect">
            <a:avLst/>
          </a:prstGeom>
        </p:spPr>
        <p:txBody>
          <a:bodyPr anchor="ctr">
            <a:normAutofit fontScale="32500" lnSpcReduction="20000"/>
          </a:bodyPr>
          <a:lstStyle/>
          <a:p>
            <a:pPr lvl="0" algn="ctr">
              <a:spcBef>
                <a:spcPct val="0"/>
              </a:spcBef>
            </a:pPr>
            <a:r>
              <a:rPr kumimoji="0" lang="en-US" altLang="zh-CN" sz="4300" b="0" i="0" u="none" strike="noStrike" kern="1200" cap="none"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rPr>
              <a:t/>
            </a:r>
            <a:br>
              <a:rPr kumimoji="0" lang="en-US" altLang="zh-CN" sz="4300" b="0" i="0" u="none" strike="noStrike" kern="1200" cap="none"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rPr>
            </a:br>
            <a:r>
              <a:rPr kumimoji="0" lang="en-US" altLang="zh-CN" sz="4300" b="0" i="0" u="none" strike="noStrike" kern="1200" cap="none"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rPr>
              <a:t/>
            </a:r>
            <a:br>
              <a:rPr kumimoji="0" lang="en-US" altLang="zh-CN" sz="4300" b="0" i="0" u="none" strike="noStrike" kern="1200" cap="none"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rPr>
            </a:br>
            <a:r>
              <a:rPr kumimoji="0" lang="en-US" altLang="zh-CN" sz="4300" b="0" i="0" u="none" strike="noStrike" kern="1200" cap="none"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rPr>
              <a:t/>
            </a:r>
            <a:br>
              <a:rPr kumimoji="0" lang="en-US" altLang="zh-CN" sz="4300" b="0" i="0" u="none" strike="noStrike" kern="1200" cap="none"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rPr>
            </a:br>
            <a:r>
              <a:rPr kumimoji="0" lang="en-US" altLang="zh-CN" sz="4300" b="0" i="0" u="none" strike="noStrike" kern="1200" cap="none"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rPr>
              <a:t/>
            </a:r>
            <a:br>
              <a:rPr kumimoji="0" lang="en-US" altLang="zh-CN" sz="4300" b="0" i="0" u="none" strike="noStrike" kern="1200" cap="none"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rPr>
            </a:br>
            <a:r>
              <a:rPr lang="zh-CN" altLang="zh-CN" sz="9600" b="1" dirty="0" smtClean="0">
                <a:solidFill>
                  <a:srgbClr val="FF0000"/>
                </a:solidFill>
                <a:latin typeface="黑体" pitchFamily="49" charset="-122"/>
                <a:ea typeface="黑体" pitchFamily="49" charset="-122"/>
              </a:rPr>
              <a:t>抓好教学常规工作</a:t>
            </a:r>
            <a:r>
              <a:rPr lang="en-US" altLang="zh-CN" sz="9600" b="1" dirty="0" smtClean="0">
                <a:solidFill>
                  <a:srgbClr val="FF0000"/>
                </a:solidFill>
                <a:latin typeface="黑体" pitchFamily="49" charset="-122"/>
                <a:ea typeface="黑体" pitchFamily="49" charset="-122"/>
              </a:rPr>
              <a:t>  </a:t>
            </a:r>
            <a:r>
              <a:rPr lang="zh-CN" altLang="en-US" sz="9600" b="1" dirty="0" smtClean="0">
                <a:solidFill>
                  <a:srgbClr val="FF0000"/>
                </a:solidFill>
                <a:latin typeface="黑体" pitchFamily="49" charset="-122"/>
                <a:ea typeface="黑体" pitchFamily="49" charset="-122"/>
              </a:rPr>
              <a:t>落实教学基本要求</a:t>
            </a:r>
            <a:r>
              <a:rPr lang="en-US" altLang="zh-CN" sz="9600" b="1" dirty="0" smtClean="0">
                <a:solidFill>
                  <a:srgbClr val="FF0000"/>
                </a:solidFill>
                <a:latin typeface="黑体" pitchFamily="49" charset="-122"/>
                <a:ea typeface="黑体" pitchFamily="49" charset="-122"/>
              </a:rPr>
              <a:t>  </a:t>
            </a:r>
            <a:r>
              <a:rPr kumimoji="0" lang="en-US" altLang="zh-CN" sz="4300" b="0" i="0" u="none" strike="noStrike" kern="1200" cap="none" spc="0" normalizeH="0" baseline="0" noProof="0" dirty="0" smtClean="0">
                <a:ln>
                  <a:noFill/>
                </a:ln>
                <a:solidFill>
                  <a:schemeClr val="accent1"/>
                </a:solidFill>
                <a:effectLst>
                  <a:outerShdw blurRad="50000" dist="30000" dir="5400000" algn="tl" rotWithShape="0">
                    <a:srgbClr val="000000">
                      <a:alpha val="30000"/>
                    </a:srgbClr>
                  </a:outerShdw>
                </a:effectLst>
                <a:uLnTx/>
                <a:uFillTx/>
                <a:latin typeface="+mj-lt"/>
                <a:ea typeface="+mj-ea"/>
                <a:cs typeface="+mj-cs"/>
              </a:rPr>
              <a:t/>
            </a:r>
            <a:br>
              <a:rPr kumimoji="0" lang="en-US" altLang="zh-CN" sz="4300" b="0" i="0" u="none" strike="noStrike" kern="1200" cap="none" spc="0" normalizeH="0" baseline="0" noProof="0" dirty="0" smtClean="0">
                <a:ln>
                  <a:noFill/>
                </a:ln>
                <a:solidFill>
                  <a:schemeClr val="accent1"/>
                </a:solidFill>
                <a:effectLst>
                  <a:outerShdw blurRad="50000" dist="30000" dir="5400000" algn="tl" rotWithShape="0">
                    <a:srgbClr val="000000">
                      <a:alpha val="30000"/>
                    </a:srgbClr>
                  </a:outerShdw>
                </a:effectLst>
                <a:uLnTx/>
                <a:uFillTx/>
                <a:latin typeface="+mj-lt"/>
                <a:ea typeface="+mj-ea"/>
                <a:cs typeface="+mj-cs"/>
              </a:rPr>
            </a:br>
            <a:endParaRPr kumimoji="0" lang="zh-CN" altLang="en-US" sz="4300" b="0" i="0" u="none" strike="noStrike" kern="1200" cap="none" spc="0" normalizeH="0" baseline="0" noProof="0" dirty="0">
              <a:ln>
                <a:noFill/>
              </a:ln>
              <a:solidFill>
                <a:schemeClr val="accent1"/>
              </a:solidFill>
              <a:effectLst>
                <a:outerShdw blurRad="50000" dist="30000" dir="5400000" algn="tl" rotWithShape="0">
                  <a:srgbClr val="000000">
                    <a:alpha val="30000"/>
                  </a:srgbClr>
                </a:outerShdw>
              </a:effectLst>
              <a:uLnTx/>
              <a:uFillTx/>
              <a:latin typeface="+mj-lt"/>
              <a:ea typeface="+mj-ea"/>
              <a:cs typeface="+mj-cs"/>
            </a:endParaRPr>
          </a:p>
        </p:txBody>
      </p:sp>
      <p:sp>
        <p:nvSpPr>
          <p:cNvPr id="10" name="副标题 2"/>
          <p:cNvSpPr txBox="1">
            <a:spLocks/>
          </p:cNvSpPr>
          <p:nvPr/>
        </p:nvSpPr>
        <p:spPr>
          <a:xfrm>
            <a:off x="7380312" y="4869160"/>
            <a:ext cx="1512168" cy="1080120"/>
          </a:xfrm>
          <a:prstGeom prst="rect">
            <a:avLst/>
          </a:prstGeom>
        </p:spPr>
        <p:txBody>
          <a:bodyPr>
            <a:normAutofit/>
          </a:bodyPr>
          <a:lstStyle/>
          <a:p>
            <a:pPr marL="365760" marR="0" lvl="0" indent="-283464" algn="ctr" defTabSz="914400" rtl="0" eaLnBrk="1" fontAlgn="auto" latinLnBrk="0" hangingPunct="1">
              <a:lnSpc>
                <a:spcPct val="100000"/>
              </a:lnSpc>
              <a:spcBef>
                <a:spcPts val="600"/>
              </a:spcBef>
              <a:spcAft>
                <a:spcPts val="0"/>
              </a:spcAft>
              <a:buClr>
                <a:schemeClr val="accent1"/>
              </a:buClr>
              <a:buSzPct val="80000"/>
              <a:tabLst/>
              <a:defRPr/>
            </a:pPr>
            <a:r>
              <a:rPr kumimoji="0" lang="zh-CN" altLang="en-US" sz="2600" b="0" i="0" u="none" strike="noStrike" kern="1200" cap="none" spc="0" normalizeH="0" baseline="0" noProof="0" dirty="0" smtClean="0">
                <a:ln>
                  <a:noFill/>
                </a:ln>
                <a:solidFill>
                  <a:schemeClr val="bg1"/>
                </a:solidFill>
                <a:effectLst/>
                <a:uLnTx/>
                <a:uFillTx/>
                <a:latin typeface="华文行楷" pitchFamily="2" charset="-122"/>
                <a:ea typeface="华文行楷" pitchFamily="2" charset="-122"/>
                <a:cs typeface="+mn-cs"/>
              </a:rPr>
              <a:t>刘西平</a:t>
            </a:r>
            <a:endParaRPr kumimoji="0" lang="en-US" altLang="zh-CN" sz="2600" b="0" i="0" u="none" strike="noStrike" kern="1200" cap="none" spc="0" normalizeH="0" baseline="0" noProof="0" dirty="0" smtClean="0">
              <a:ln>
                <a:noFill/>
              </a:ln>
              <a:solidFill>
                <a:schemeClr val="bg1"/>
              </a:solidFill>
              <a:effectLst/>
              <a:uLnTx/>
              <a:uFillTx/>
              <a:latin typeface="华文行楷" pitchFamily="2" charset="-122"/>
              <a:ea typeface="华文行楷" pitchFamily="2" charset="-122"/>
              <a:cs typeface="+mn-cs"/>
            </a:endParaRPr>
          </a:p>
          <a:p>
            <a:pPr marL="365760" marR="0" lvl="0" indent="-283464" algn="ctr" defTabSz="914400" rtl="0" eaLnBrk="1" fontAlgn="auto" latinLnBrk="0" hangingPunct="1">
              <a:lnSpc>
                <a:spcPct val="100000"/>
              </a:lnSpc>
              <a:spcBef>
                <a:spcPts val="600"/>
              </a:spcBef>
              <a:spcAft>
                <a:spcPts val="0"/>
              </a:spcAft>
              <a:buClr>
                <a:schemeClr val="accent1"/>
              </a:buClr>
              <a:buSzPct val="80000"/>
              <a:tabLst/>
              <a:defRPr/>
            </a:pPr>
            <a:r>
              <a:rPr kumimoji="0" lang="en-US" altLang="zh-CN" sz="1600" b="0" i="0" u="none" strike="noStrike" kern="1200" cap="none" spc="0" normalizeH="0" baseline="0" noProof="0" dirty="0" smtClean="0">
                <a:ln>
                  <a:noFill/>
                </a:ln>
                <a:solidFill>
                  <a:schemeClr val="bg1"/>
                </a:solidFill>
                <a:effectLst/>
                <a:uLnTx/>
                <a:uFillTx/>
                <a:latin typeface="+mn-ea"/>
                <a:ea typeface="+mn-ea"/>
                <a:cs typeface="+mn-cs"/>
              </a:rPr>
              <a:t>2014.9.23</a:t>
            </a:r>
          </a:p>
          <a:p>
            <a:pPr marL="365760" marR="0" lvl="0" indent="-283464" algn="ctr" defTabSz="914400" rtl="0" eaLnBrk="1" fontAlgn="auto" latinLnBrk="0" hangingPunct="1">
              <a:lnSpc>
                <a:spcPct val="100000"/>
              </a:lnSpc>
              <a:spcBef>
                <a:spcPts val="600"/>
              </a:spcBef>
              <a:spcAft>
                <a:spcPts val="0"/>
              </a:spcAft>
              <a:buClr>
                <a:schemeClr val="accent1"/>
              </a:buClr>
              <a:buSzPct val="80000"/>
              <a:buFont typeface="Wingdings 2"/>
              <a:buChar char=""/>
              <a:tabLst/>
              <a:defRPr/>
            </a:pPr>
            <a:endParaRPr kumimoji="0" lang="zh-CN" altLang="en-US" sz="3200" b="0" i="0" u="none" strike="noStrike" kern="1200" cap="none" spc="0" normalizeH="0" baseline="0" noProof="0" dirty="0">
              <a:ln>
                <a:noFill/>
              </a:ln>
              <a:solidFill>
                <a:schemeClr val="tx1"/>
              </a:solidFill>
              <a:effectLst/>
              <a:uLnTx/>
              <a:uFillTx/>
              <a:latin typeface="华文行楷" pitchFamily="2" charset="-122"/>
              <a:ea typeface="华文行楷" pitchFamily="2" charset="-122"/>
              <a:cs typeface="+mn-cs"/>
            </a:endParaRPr>
          </a:p>
        </p:txBody>
      </p:sp>
      <p:sp>
        <p:nvSpPr>
          <p:cNvPr id="8" name="TextBox 7"/>
          <p:cNvSpPr txBox="1"/>
          <p:nvPr/>
        </p:nvSpPr>
        <p:spPr>
          <a:xfrm>
            <a:off x="5580112" y="5877272"/>
            <a:ext cx="3168352" cy="369332"/>
          </a:xfrm>
          <a:prstGeom prst="rect">
            <a:avLst/>
          </a:prstGeom>
          <a:noFill/>
        </p:spPr>
        <p:txBody>
          <a:bodyPr wrap="square" rtlCol="0">
            <a:spAutoFit/>
          </a:bodyPr>
          <a:lstStyle/>
          <a:p>
            <a:r>
              <a:rPr lang="zh-CN" altLang="en-US" dirty="0" smtClean="0">
                <a:solidFill>
                  <a:schemeClr val="bg1"/>
                </a:solidFill>
              </a:rPr>
              <a:t>在学期教学工作会议上的讲话</a:t>
            </a:r>
            <a:endParaRPr lang="zh-CN" altLang="en-US" dirty="0">
              <a:solidFill>
                <a:schemeClr val="bg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403648" y="548680"/>
            <a:ext cx="7498080" cy="346050"/>
          </a:xfrm>
        </p:spPr>
        <p:txBody>
          <a:bodyPr>
            <a:normAutofit fontScale="90000"/>
          </a:bodyPr>
          <a:lstStyle/>
          <a:p>
            <a:endParaRPr lang="zh-CN" altLang="en-US" dirty="0"/>
          </a:p>
        </p:txBody>
      </p:sp>
      <p:graphicFrame>
        <p:nvGraphicFramePr>
          <p:cNvPr id="4" name="内容占位符 3"/>
          <p:cNvGraphicFramePr>
            <a:graphicFrameLocks noGrp="1"/>
          </p:cNvGraphicFramePr>
          <p:nvPr>
            <p:ph idx="1"/>
          </p:nvPr>
        </p:nvGraphicFramePr>
        <p:xfrm>
          <a:off x="1403648" y="188639"/>
          <a:ext cx="7560840" cy="5473001"/>
        </p:xfrm>
        <a:graphic>
          <a:graphicData uri="http://schemas.openxmlformats.org/drawingml/2006/table">
            <a:tbl>
              <a:tblPr firstRow="1" bandRow="1">
                <a:tableStyleId>{5C22544A-7EE6-4342-B048-85BDC9FD1C3A}</a:tableStyleId>
              </a:tblPr>
              <a:tblGrid>
                <a:gridCol w="7560840"/>
              </a:tblGrid>
              <a:tr h="66536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2800" b="0" i="0" u="none" strike="noStrike" dirty="0" smtClean="0">
                          <a:latin typeface="宋体"/>
                        </a:rPr>
                        <a:t>6</a:t>
                      </a:r>
                      <a:r>
                        <a:rPr lang="zh-CN" altLang="en-US" sz="2800" b="0" i="0" u="none" strike="noStrike" dirty="0" smtClean="0">
                          <a:latin typeface="宋体"/>
                        </a:rPr>
                        <a:t>、制订</a:t>
                      </a:r>
                      <a:r>
                        <a:rPr lang="en-US" altLang="zh-CN" sz="2800" b="0" i="0" u="none" strike="noStrike" dirty="0" smtClean="0">
                          <a:latin typeface="宋体"/>
                        </a:rPr>
                        <a:t>《</a:t>
                      </a:r>
                      <a:r>
                        <a:rPr lang="zh-CN" altLang="en-US" sz="2800" b="0" i="0" u="none" strike="noStrike" dirty="0" smtClean="0">
                          <a:latin typeface="宋体"/>
                        </a:rPr>
                        <a:t>学校管理软件开发计划</a:t>
                      </a:r>
                      <a:r>
                        <a:rPr lang="en-US" altLang="zh-CN" sz="2800" b="0" i="0" u="none" strike="noStrike" dirty="0" smtClean="0">
                          <a:latin typeface="宋体"/>
                        </a:rPr>
                        <a:t>》</a:t>
                      </a:r>
                      <a:r>
                        <a:rPr lang="zh-CN" altLang="en-US" sz="2800" b="0" i="0" u="none" strike="noStrike" dirty="0" smtClean="0">
                          <a:latin typeface="宋体"/>
                        </a:rPr>
                        <a:t>并实施</a:t>
                      </a:r>
                    </a:p>
                    <a:p>
                      <a:endParaRPr lang="zh-CN" altLang="en-US" dirty="0"/>
                    </a:p>
                  </a:txBody>
                  <a:tcPr/>
                </a:tc>
              </a:tr>
              <a:tr h="64768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2800" dirty="0" smtClean="0">
                          <a:solidFill>
                            <a:srgbClr val="FF0000"/>
                          </a:solidFill>
                          <a:latin typeface="楷体" pitchFamily="49" charset="-122"/>
                          <a:ea typeface="楷体" pitchFamily="49" charset="-122"/>
                        </a:rPr>
                        <a:t>﹡ </a:t>
                      </a:r>
                      <a:r>
                        <a:rPr lang="zh-CN" altLang="en-US" sz="2800" dirty="0" smtClean="0">
                          <a:solidFill>
                            <a:schemeClr val="tx1"/>
                          </a:solidFill>
                          <a:latin typeface="黑体" pitchFamily="49" charset="-122"/>
                          <a:ea typeface="黑体" pitchFamily="49" charset="-122"/>
                        </a:rPr>
                        <a:t>现状</a:t>
                      </a:r>
                      <a:r>
                        <a:rPr lang="zh-CN" altLang="en-US" sz="2800" dirty="0" smtClean="0">
                          <a:solidFill>
                            <a:schemeClr val="tx1"/>
                          </a:solidFill>
                          <a:latin typeface="楷体" pitchFamily="49" charset="-122"/>
                          <a:ea typeface="楷体" pitchFamily="49" charset="-122"/>
                        </a:rPr>
                        <a:t>：信息化管理水平低</a:t>
                      </a:r>
                      <a:endParaRPr lang="zh-CN" altLang="en-US" sz="2800" dirty="0" smtClean="0">
                        <a:latin typeface="楷体" pitchFamily="49" charset="-122"/>
                        <a:ea typeface="楷体" pitchFamily="49" charset="-122"/>
                      </a:endParaRPr>
                    </a:p>
                    <a:p>
                      <a:endParaRPr lang="zh-CN" altLang="en-US" dirty="0"/>
                    </a:p>
                  </a:txBody>
                  <a:tcPr/>
                </a:tc>
              </a:tr>
              <a:tr h="309556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2800" dirty="0" smtClean="0">
                          <a:solidFill>
                            <a:srgbClr val="FF0000"/>
                          </a:solidFill>
                          <a:latin typeface="楷体" pitchFamily="49" charset="-122"/>
                          <a:ea typeface="楷体" pitchFamily="49" charset="-122"/>
                        </a:rPr>
                        <a:t>﹡ </a:t>
                      </a:r>
                      <a:r>
                        <a:rPr lang="zh-CN" altLang="en-US" sz="2800" dirty="0" smtClean="0">
                          <a:solidFill>
                            <a:schemeClr val="tx1"/>
                          </a:solidFill>
                          <a:latin typeface="黑体" pitchFamily="49" charset="-122"/>
                          <a:ea typeface="黑体" pitchFamily="49" charset="-122"/>
                        </a:rPr>
                        <a:t>任务（计划）</a:t>
                      </a:r>
                      <a:r>
                        <a:rPr lang="zh-CN" altLang="en-US" sz="2800" dirty="0" smtClean="0">
                          <a:solidFill>
                            <a:schemeClr val="tx1"/>
                          </a:solidFill>
                          <a:latin typeface="楷体" pitchFamily="49" charset="-122"/>
                          <a:ea typeface="楷体" pitchFamily="49" charset="-122"/>
                        </a:rPr>
                        <a:t>：</a:t>
                      </a:r>
                      <a:endParaRPr lang="en-US" altLang="zh-CN" sz="2800" dirty="0" smtClean="0">
                        <a:solidFill>
                          <a:schemeClr val="tx1"/>
                        </a:solidFill>
                        <a:latin typeface="楷体" pitchFamily="49" charset="-122"/>
                        <a:ea typeface="楷体" pitchFamily="49" charset="-122"/>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2800" dirty="0" smtClean="0">
                          <a:solidFill>
                            <a:schemeClr val="tx1"/>
                          </a:solidFill>
                          <a:latin typeface="楷体" pitchFamily="49" charset="-122"/>
                          <a:ea typeface="楷体" pitchFamily="49" charset="-122"/>
                        </a:rPr>
                        <a:t>    1</a:t>
                      </a:r>
                      <a:r>
                        <a:rPr lang="zh-CN" altLang="en-US" sz="2800" dirty="0" smtClean="0">
                          <a:solidFill>
                            <a:schemeClr val="tx1"/>
                          </a:solidFill>
                          <a:latin typeface="楷体" pitchFamily="49" charset="-122"/>
                          <a:ea typeface="楷体" pitchFamily="49" charset="-122"/>
                        </a:rPr>
                        <a:t>、</a:t>
                      </a:r>
                      <a:r>
                        <a:rPr kumimoji="0" lang="zh-CN" altLang="zh-CN" sz="2800" kern="1200" dirty="0" smtClean="0">
                          <a:solidFill>
                            <a:schemeClr val="dk1"/>
                          </a:solidFill>
                          <a:latin typeface="楷体" pitchFamily="49" charset="-122"/>
                          <a:ea typeface="楷体" pitchFamily="49" charset="-122"/>
                          <a:cs typeface="+mn-cs"/>
                        </a:rPr>
                        <a:t>网络</a:t>
                      </a:r>
                      <a:r>
                        <a:rPr kumimoji="0" lang="zh-CN" altLang="en-US" sz="2800" kern="1200" dirty="0" smtClean="0">
                          <a:solidFill>
                            <a:schemeClr val="dk1"/>
                          </a:solidFill>
                          <a:latin typeface="楷体" pitchFamily="49" charset="-122"/>
                          <a:ea typeface="楷体" pitchFamily="49" charset="-122"/>
                          <a:cs typeface="+mn-cs"/>
                        </a:rPr>
                        <a:t>招生</a:t>
                      </a:r>
                      <a:r>
                        <a:rPr kumimoji="0" lang="zh-CN" altLang="zh-CN" sz="2800" kern="1200" dirty="0" smtClean="0">
                          <a:solidFill>
                            <a:schemeClr val="dk1"/>
                          </a:solidFill>
                          <a:latin typeface="楷体" pitchFamily="49" charset="-122"/>
                          <a:ea typeface="楷体" pitchFamily="49" charset="-122"/>
                          <a:cs typeface="+mn-cs"/>
                        </a:rPr>
                        <a:t>报名</a:t>
                      </a:r>
                      <a:r>
                        <a:rPr kumimoji="0" lang="zh-CN" altLang="en-US" sz="2800" kern="1200" dirty="0" smtClean="0">
                          <a:solidFill>
                            <a:schemeClr val="dk1"/>
                          </a:solidFill>
                          <a:latin typeface="楷体" pitchFamily="49" charset="-122"/>
                          <a:ea typeface="楷体" pitchFamily="49" charset="-122"/>
                          <a:cs typeface="+mn-cs"/>
                        </a:rPr>
                        <a:t>系统</a:t>
                      </a:r>
                      <a:endParaRPr kumimoji="0" lang="en-US" altLang="zh-CN" sz="2800" kern="1200" dirty="0" smtClean="0">
                        <a:solidFill>
                          <a:schemeClr val="dk1"/>
                        </a:solidFill>
                        <a:latin typeface="楷体" pitchFamily="49" charset="-122"/>
                        <a:ea typeface="楷体" pitchFamily="49" charset="-122"/>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2800" b="0" i="0" u="none" strike="noStrike" baseline="0" dirty="0" smtClean="0">
                          <a:latin typeface="楷体" pitchFamily="49" charset="-122"/>
                          <a:ea typeface="楷体" pitchFamily="49" charset="-122"/>
                        </a:rPr>
                        <a:t>    </a:t>
                      </a:r>
                      <a:r>
                        <a:rPr lang="en-US" altLang="zh-CN" sz="2800" b="0" i="0" u="none" strike="noStrike" dirty="0" smtClean="0">
                          <a:latin typeface="楷体" pitchFamily="49" charset="-122"/>
                          <a:ea typeface="楷体" pitchFamily="49" charset="-122"/>
                        </a:rPr>
                        <a:t>2</a:t>
                      </a:r>
                      <a:r>
                        <a:rPr lang="zh-CN" altLang="en-US" sz="2800" b="0" i="0" u="none" strike="noStrike" dirty="0" smtClean="0">
                          <a:latin typeface="楷体" pitchFamily="49" charset="-122"/>
                          <a:ea typeface="楷体" pitchFamily="49" charset="-122"/>
                        </a:rPr>
                        <a:t>、教务管理系列应用系统</a:t>
                      </a:r>
                      <a:endParaRPr lang="en-US" altLang="zh-CN" sz="2800" b="0" i="0" u="none" strike="noStrike" dirty="0" smtClean="0">
                        <a:latin typeface="楷体" pitchFamily="49" charset="-122"/>
                        <a:ea typeface="楷体" pitchFamily="49" charset="-122"/>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0" lang="en-US" altLang="zh-CN" sz="2800" kern="1200" dirty="0" smtClean="0">
                          <a:solidFill>
                            <a:schemeClr val="dk1"/>
                          </a:solidFill>
                          <a:latin typeface="楷体" pitchFamily="49" charset="-122"/>
                          <a:ea typeface="楷体" pitchFamily="49" charset="-122"/>
                          <a:cs typeface="+mn-cs"/>
                        </a:rPr>
                        <a:t>    3</a:t>
                      </a:r>
                      <a:r>
                        <a:rPr kumimoji="0" lang="zh-CN" altLang="en-US" sz="2800" kern="1200" dirty="0" smtClean="0">
                          <a:solidFill>
                            <a:schemeClr val="dk1"/>
                          </a:solidFill>
                          <a:latin typeface="楷体" pitchFamily="49" charset="-122"/>
                          <a:ea typeface="楷体" pitchFamily="49" charset="-122"/>
                          <a:cs typeface="+mn-cs"/>
                        </a:rPr>
                        <a:t>、</a:t>
                      </a:r>
                      <a:r>
                        <a:rPr kumimoji="0" lang="zh-CN" altLang="zh-CN" sz="2800" kern="1200" dirty="0" smtClean="0">
                          <a:solidFill>
                            <a:schemeClr val="dk1"/>
                          </a:solidFill>
                          <a:latin typeface="楷体" pitchFamily="49" charset="-122"/>
                          <a:ea typeface="楷体" pitchFamily="49" charset="-122"/>
                          <a:cs typeface="+mn-cs"/>
                        </a:rPr>
                        <a:t>自动化办公系统（</a:t>
                      </a:r>
                      <a:r>
                        <a:rPr kumimoji="0" lang="en-US" altLang="zh-CN" sz="2800" kern="1200" dirty="0" smtClean="0">
                          <a:solidFill>
                            <a:schemeClr val="dk1"/>
                          </a:solidFill>
                          <a:latin typeface="楷体" pitchFamily="49" charset="-122"/>
                          <a:ea typeface="楷体" pitchFamily="49" charset="-122"/>
                          <a:cs typeface="+mn-cs"/>
                        </a:rPr>
                        <a:t>OA</a:t>
                      </a:r>
                      <a:r>
                        <a:rPr kumimoji="0" lang="zh-CN" altLang="zh-CN" sz="2800" kern="1200" dirty="0" smtClean="0">
                          <a:solidFill>
                            <a:schemeClr val="dk1"/>
                          </a:solidFill>
                          <a:latin typeface="楷体" pitchFamily="49" charset="-122"/>
                          <a:ea typeface="楷体" pitchFamily="49" charset="-122"/>
                          <a:cs typeface="+mn-cs"/>
                        </a:rPr>
                        <a:t>）</a:t>
                      </a:r>
                      <a:endParaRPr kumimoji="0" lang="en-US" altLang="zh-CN" sz="2800" kern="1200" dirty="0" smtClean="0">
                        <a:solidFill>
                          <a:schemeClr val="dk1"/>
                        </a:solidFill>
                        <a:latin typeface="楷体" pitchFamily="49" charset="-122"/>
                        <a:ea typeface="楷体" pitchFamily="49" charset="-122"/>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0" lang="en-US" altLang="zh-CN" sz="2800" kern="1200" dirty="0" smtClean="0">
                          <a:solidFill>
                            <a:schemeClr val="dk1"/>
                          </a:solidFill>
                          <a:latin typeface="楷体" pitchFamily="49" charset="-122"/>
                          <a:ea typeface="楷体" pitchFamily="49" charset="-122"/>
                          <a:cs typeface="+mn-cs"/>
                        </a:rPr>
                        <a:t>    4</a:t>
                      </a:r>
                      <a:r>
                        <a:rPr kumimoji="0" lang="zh-CN" altLang="en-US" sz="2800" kern="1200" dirty="0" smtClean="0">
                          <a:solidFill>
                            <a:schemeClr val="dk1"/>
                          </a:solidFill>
                          <a:latin typeface="楷体" pitchFamily="49" charset="-122"/>
                          <a:ea typeface="楷体" pitchFamily="49" charset="-122"/>
                          <a:cs typeface="+mn-cs"/>
                        </a:rPr>
                        <a:t>、学生</a:t>
                      </a:r>
                      <a:r>
                        <a:rPr kumimoji="0" lang="zh-CN" altLang="zh-CN" sz="2800" kern="1200" dirty="0" smtClean="0">
                          <a:solidFill>
                            <a:schemeClr val="dk1"/>
                          </a:solidFill>
                          <a:latin typeface="楷体" pitchFamily="49" charset="-122"/>
                          <a:ea typeface="楷体" pitchFamily="49" charset="-122"/>
                          <a:cs typeface="+mn-cs"/>
                        </a:rPr>
                        <a:t>网上缴费</a:t>
                      </a:r>
                      <a:r>
                        <a:rPr kumimoji="0" lang="zh-CN" altLang="en-US" sz="2800" kern="1200" dirty="0" smtClean="0">
                          <a:solidFill>
                            <a:schemeClr val="dk1"/>
                          </a:solidFill>
                          <a:latin typeface="楷体" pitchFamily="49" charset="-122"/>
                          <a:ea typeface="楷体" pitchFamily="49" charset="-122"/>
                          <a:cs typeface="+mn-cs"/>
                        </a:rPr>
                        <a:t>系统</a:t>
                      </a:r>
                      <a:endParaRPr lang="en-US" altLang="zh-CN" sz="2800" b="0" i="0" u="none" strike="noStrike" dirty="0" smtClean="0">
                        <a:latin typeface="楷体" pitchFamily="49" charset="-122"/>
                        <a:ea typeface="楷体" pitchFamily="49" charset="-122"/>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2800" b="0" i="0" u="none" strike="noStrike" dirty="0" smtClean="0">
                          <a:latin typeface="楷体" pitchFamily="49" charset="-122"/>
                          <a:ea typeface="楷体" pitchFamily="49" charset="-122"/>
                        </a:rPr>
                        <a:t>    5</a:t>
                      </a:r>
                      <a:r>
                        <a:rPr lang="zh-CN" altLang="en-US" sz="2800" b="0" i="0" u="none" strike="noStrike" dirty="0" smtClean="0">
                          <a:latin typeface="楷体" pitchFamily="49" charset="-122"/>
                          <a:ea typeface="楷体" pitchFamily="49" charset="-122"/>
                        </a:rPr>
                        <a:t>、导学教师（辅导员）班级管理系统</a:t>
                      </a:r>
                      <a:endParaRPr lang="zh-CN" altLang="en-US" sz="2800" dirty="0" smtClean="0">
                        <a:latin typeface="楷体" pitchFamily="49" charset="-122"/>
                        <a:ea typeface="楷体" pitchFamily="49" charset="-122"/>
                      </a:endParaRPr>
                    </a:p>
                  </a:txBody>
                  <a:tcPr/>
                </a:tc>
              </a:tr>
              <a:tr h="66536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2800" dirty="0" smtClean="0">
                          <a:solidFill>
                            <a:srgbClr val="FF0000"/>
                          </a:solidFill>
                          <a:latin typeface="楷体" pitchFamily="49" charset="-122"/>
                          <a:ea typeface="楷体" pitchFamily="49" charset="-122"/>
                        </a:rPr>
                        <a:t>﹡</a:t>
                      </a:r>
                      <a:r>
                        <a:rPr lang="en-US" altLang="zh-CN" sz="2800" baseline="0" dirty="0" smtClean="0">
                          <a:solidFill>
                            <a:srgbClr val="FF0000"/>
                          </a:solidFill>
                          <a:latin typeface="楷体" pitchFamily="49" charset="-122"/>
                          <a:ea typeface="楷体" pitchFamily="49" charset="-122"/>
                        </a:rPr>
                        <a:t> </a:t>
                      </a:r>
                      <a:r>
                        <a:rPr lang="zh-CN" altLang="en-US" sz="2800" dirty="0" smtClean="0">
                          <a:latin typeface="黑体" pitchFamily="49" charset="-122"/>
                          <a:ea typeface="黑体" pitchFamily="49" charset="-122"/>
                        </a:rPr>
                        <a:t>时间</a:t>
                      </a:r>
                      <a:r>
                        <a:rPr lang="zh-CN" altLang="en-US" sz="2800" dirty="0" smtClean="0">
                          <a:latin typeface="楷体" pitchFamily="49" charset="-122"/>
                          <a:ea typeface="楷体" pitchFamily="49" charset="-122"/>
                        </a:rPr>
                        <a:t>：</a:t>
                      </a:r>
                      <a:r>
                        <a:rPr lang="en-US" altLang="zh-CN" sz="2800" b="0" i="0" u="none" strike="noStrike" dirty="0" smtClean="0">
                          <a:latin typeface="楷体" pitchFamily="49" charset="-122"/>
                          <a:ea typeface="楷体" pitchFamily="49" charset="-122"/>
                        </a:rPr>
                        <a:t>10</a:t>
                      </a:r>
                      <a:r>
                        <a:rPr lang="zh-CN" altLang="en-US" sz="2800" b="0" i="0" u="none" strike="noStrike" dirty="0" smtClean="0">
                          <a:latin typeface="楷体" pitchFamily="49" charset="-122"/>
                          <a:ea typeface="楷体" pitchFamily="49" charset="-122"/>
                        </a:rPr>
                        <a:t>月底前制订计划并实施</a:t>
                      </a:r>
                    </a:p>
                    <a:p>
                      <a:endParaRPr lang="zh-CN" altLang="en-US" dirty="0"/>
                    </a:p>
                  </a:txBody>
                  <a:tcPr/>
                </a:tc>
              </a:tr>
            </a:tbl>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dirty="0"/>
          </a:p>
        </p:txBody>
      </p:sp>
      <p:graphicFrame>
        <p:nvGraphicFramePr>
          <p:cNvPr id="4" name="内容占位符 3"/>
          <p:cNvGraphicFramePr>
            <a:graphicFrameLocks noGrp="1"/>
          </p:cNvGraphicFramePr>
          <p:nvPr>
            <p:ph idx="1"/>
          </p:nvPr>
        </p:nvGraphicFramePr>
        <p:xfrm>
          <a:off x="1331640" y="260650"/>
          <a:ext cx="7643366" cy="5657478"/>
        </p:xfrm>
        <a:graphic>
          <a:graphicData uri="http://schemas.openxmlformats.org/drawingml/2006/table">
            <a:tbl>
              <a:tblPr firstRow="1" bandRow="1">
                <a:tableStyleId>{5C22544A-7EE6-4342-B048-85BDC9FD1C3A}</a:tableStyleId>
              </a:tblPr>
              <a:tblGrid>
                <a:gridCol w="7643366"/>
              </a:tblGrid>
              <a:tr h="72007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2800" b="0" i="0" u="none" strike="noStrike" dirty="0" smtClean="0">
                          <a:latin typeface="宋体"/>
                        </a:rPr>
                        <a:t>6</a:t>
                      </a:r>
                      <a:r>
                        <a:rPr lang="zh-CN" altLang="en-US" sz="2800" b="0" i="0" u="none" strike="noStrike" dirty="0" smtClean="0">
                          <a:latin typeface="宋体"/>
                        </a:rPr>
                        <a:t>、深化模块化教学模式改革实验</a:t>
                      </a:r>
                    </a:p>
                  </a:txBody>
                  <a:tcPr/>
                </a:tc>
              </a:tr>
              <a:tr h="28803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zh-CN" altLang="en-US" sz="1800" b="0" i="0" u="none" strike="noStrike" dirty="0" smtClean="0">
                        <a:latin typeface="宋体"/>
                      </a:endParaRPr>
                    </a:p>
                  </a:txBody>
                  <a:tcPr/>
                </a:tc>
              </a:tr>
              <a:tr h="616920">
                <a:tc>
                  <a:txBody>
                    <a:bodyPr/>
                    <a:lstStyle/>
                    <a:p>
                      <a:r>
                        <a:rPr lang="en-US" altLang="zh-CN" sz="2800" dirty="0" smtClean="0">
                          <a:solidFill>
                            <a:srgbClr val="FF0000"/>
                          </a:solidFill>
                          <a:latin typeface="楷体" pitchFamily="49" charset="-122"/>
                          <a:ea typeface="楷体" pitchFamily="49" charset="-122"/>
                        </a:rPr>
                        <a:t>﹡ </a:t>
                      </a:r>
                      <a:r>
                        <a:rPr lang="zh-CN" altLang="en-US" sz="2800" dirty="0" smtClean="0">
                          <a:solidFill>
                            <a:schemeClr val="tx1"/>
                          </a:solidFill>
                          <a:latin typeface="黑体" pitchFamily="49" charset="-122"/>
                          <a:ea typeface="黑体" pitchFamily="49" charset="-122"/>
                        </a:rPr>
                        <a:t>现状</a:t>
                      </a:r>
                      <a:r>
                        <a:rPr lang="zh-CN" altLang="en-US" sz="2800" dirty="0" smtClean="0">
                          <a:solidFill>
                            <a:schemeClr val="tx1"/>
                          </a:solidFill>
                          <a:latin typeface="楷体" pitchFamily="49" charset="-122"/>
                          <a:ea typeface="楷体" pitchFamily="49" charset="-122"/>
                        </a:rPr>
                        <a:t>：</a:t>
                      </a:r>
                      <a:r>
                        <a:rPr lang="en-US" altLang="zh-CN" sz="2800" baseline="0" dirty="0" smtClean="0">
                          <a:solidFill>
                            <a:schemeClr val="tx1"/>
                          </a:solidFill>
                          <a:latin typeface="楷体" pitchFamily="49" charset="-122"/>
                          <a:ea typeface="楷体" pitchFamily="49" charset="-122"/>
                        </a:rPr>
                        <a:t>05</a:t>
                      </a:r>
                      <a:r>
                        <a:rPr lang="zh-CN" altLang="en-US" sz="2800" baseline="0" dirty="0" smtClean="0">
                          <a:solidFill>
                            <a:schemeClr val="tx1"/>
                          </a:solidFill>
                          <a:latin typeface="楷体" pitchFamily="49" charset="-122"/>
                          <a:ea typeface="楷体" pitchFamily="49" charset="-122"/>
                        </a:rPr>
                        <a:t>年开始实行模块化教学模式</a:t>
                      </a:r>
                      <a:endParaRPr lang="en-US" altLang="zh-CN" sz="2800" baseline="0" dirty="0" smtClean="0">
                        <a:solidFill>
                          <a:schemeClr val="tx1"/>
                        </a:solidFill>
                        <a:latin typeface="楷体" pitchFamily="49" charset="-122"/>
                        <a:ea typeface="楷体" pitchFamily="49" charset="-122"/>
                      </a:endParaRPr>
                    </a:p>
                    <a:p>
                      <a:r>
                        <a:rPr lang="en-US" altLang="zh-CN" sz="2800" baseline="0" dirty="0" smtClean="0">
                          <a:solidFill>
                            <a:schemeClr val="tx1"/>
                          </a:solidFill>
                          <a:latin typeface="楷体" pitchFamily="49" charset="-122"/>
                          <a:ea typeface="楷体" pitchFamily="49" charset="-122"/>
                        </a:rPr>
                        <a:t>         </a:t>
                      </a:r>
                      <a:r>
                        <a:rPr lang="zh-CN" altLang="en-US" sz="2800" baseline="0" dirty="0" smtClean="0">
                          <a:solidFill>
                            <a:schemeClr val="tx1"/>
                          </a:solidFill>
                          <a:latin typeface="楷体" pitchFamily="49" charset="-122"/>
                          <a:ea typeface="楷体" pitchFamily="49" charset="-122"/>
                        </a:rPr>
                        <a:t>国家开放大学新学习平台已经试运行</a:t>
                      </a:r>
                      <a:endParaRPr lang="zh-CN" altLang="en-US" sz="2800" dirty="0"/>
                    </a:p>
                  </a:txBody>
                  <a:tcPr/>
                </a:tc>
              </a:tr>
              <a:tr h="616920">
                <a:tc>
                  <a:txBody>
                    <a:bodyPr/>
                    <a:lstStyle/>
                    <a:p>
                      <a:r>
                        <a:rPr lang="en-US" altLang="zh-CN" sz="2800" dirty="0" smtClean="0">
                          <a:solidFill>
                            <a:srgbClr val="FF0000"/>
                          </a:solidFill>
                          <a:latin typeface="楷体" pitchFamily="49" charset="-122"/>
                          <a:ea typeface="楷体" pitchFamily="49" charset="-122"/>
                        </a:rPr>
                        <a:t>﹡ </a:t>
                      </a:r>
                      <a:r>
                        <a:rPr lang="zh-CN" altLang="en-US" sz="2800" dirty="0" smtClean="0">
                          <a:solidFill>
                            <a:schemeClr val="tx1"/>
                          </a:solidFill>
                          <a:latin typeface="黑体" pitchFamily="49" charset="-122"/>
                          <a:ea typeface="黑体" pitchFamily="49" charset="-122"/>
                        </a:rPr>
                        <a:t>问题</a:t>
                      </a:r>
                      <a:r>
                        <a:rPr lang="zh-CN" altLang="en-US" sz="2800" dirty="0" smtClean="0">
                          <a:solidFill>
                            <a:schemeClr val="tx1"/>
                          </a:solidFill>
                          <a:latin typeface="楷体" pitchFamily="49" charset="-122"/>
                          <a:ea typeface="楷体" pitchFamily="49" charset="-122"/>
                        </a:rPr>
                        <a:t>：</a:t>
                      </a:r>
                      <a:r>
                        <a:rPr lang="zh-CN" altLang="en-US" sz="2800" baseline="0" dirty="0" smtClean="0">
                          <a:solidFill>
                            <a:schemeClr val="tx1"/>
                          </a:solidFill>
                          <a:latin typeface="楷体" pitchFamily="49" charset="-122"/>
                          <a:ea typeface="楷体" pitchFamily="49" charset="-122"/>
                        </a:rPr>
                        <a:t> 学生面授课出席率不高</a:t>
                      </a:r>
                      <a:endParaRPr lang="zh-CN" altLang="en-US" sz="2800" dirty="0"/>
                    </a:p>
                  </a:txBody>
                  <a:tcPr/>
                </a:tc>
              </a:tr>
              <a:tr h="239292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2800" dirty="0" smtClean="0">
                          <a:solidFill>
                            <a:srgbClr val="FF0000"/>
                          </a:solidFill>
                          <a:latin typeface="楷体" pitchFamily="49" charset="-122"/>
                          <a:ea typeface="楷体" pitchFamily="49" charset="-122"/>
                        </a:rPr>
                        <a:t>﹡ </a:t>
                      </a:r>
                      <a:r>
                        <a:rPr lang="zh-CN" altLang="en-US" sz="2800" dirty="0" smtClean="0">
                          <a:solidFill>
                            <a:schemeClr val="tx1"/>
                          </a:solidFill>
                          <a:latin typeface="黑体" pitchFamily="49" charset="-122"/>
                          <a:ea typeface="黑体" pitchFamily="49" charset="-122"/>
                        </a:rPr>
                        <a:t>探索</a:t>
                      </a:r>
                      <a:r>
                        <a:rPr lang="zh-CN" altLang="en-US" sz="2800" dirty="0" smtClean="0">
                          <a:solidFill>
                            <a:schemeClr val="tx1"/>
                          </a:solidFill>
                          <a:latin typeface="楷体" pitchFamily="49" charset="-122"/>
                          <a:ea typeface="楷体" pitchFamily="49" charset="-122"/>
                        </a:rPr>
                        <a:t>：</a:t>
                      </a:r>
                      <a:endParaRPr lang="en-US" altLang="zh-CN" sz="2800" dirty="0" smtClean="0">
                        <a:solidFill>
                          <a:schemeClr val="tx1"/>
                        </a:solidFill>
                        <a:latin typeface="楷体" pitchFamily="49" charset="-122"/>
                        <a:ea typeface="楷体" pitchFamily="49" charset="-122"/>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2800" baseline="0" dirty="0" smtClean="0">
                          <a:solidFill>
                            <a:schemeClr val="tx1"/>
                          </a:solidFill>
                          <a:latin typeface="楷体" pitchFamily="49" charset="-122"/>
                          <a:ea typeface="楷体" pitchFamily="49" charset="-122"/>
                        </a:rPr>
                        <a:t>   </a:t>
                      </a:r>
                      <a:r>
                        <a:rPr lang="en-US" altLang="zh-CN" sz="2800" dirty="0" smtClean="0">
                          <a:solidFill>
                            <a:srgbClr val="FF0000"/>
                          </a:solidFill>
                          <a:latin typeface="宋体"/>
                          <a:ea typeface="宋体"/>
                        </a:rPr>
                        <a:t>﹡</a:t>
                      </a:r>
                      <a:r>
                        <a:rPr lang="zh-CN" altLang="en-US" sz="2800" baseline="0" dirty="0" smtClean="0">
                          <a:solidFill>
                            <a:schemeClr val="tx1"/>
                          </a:solidFill>
                          <a:latin typeface="楷体" pitchFamily="49" charset="-122"/>
                          <a:ea typeface="楷体" pitchFamily="49" charset="-122"/>
                        </a:rPr>
                        <a:t>如何实现学生有效学习，满足个性化学习需求。</a:t>
                      </a:r>
                      <a:endParaRPr lang="en-US" altLang="zh-CN" sz="2800" baseline="0" dirty="0" smtClean="0">
                        <a:solidFill>
                          <a:schemeClr val="tx1"/>
                        </a:solidFill>
                        <a:latin typeface="楷体" pitchFamily="49" charset="-122"/>
                        <a:ea typeface="楷体" pitchFamily="49" charset="-122"/>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2800" baseline="0" dirty="0" smtClean="0">
                          <a:solidFill>
                            <a:schemeClr val="tx1"/>
                          </a:solidFill>
                          <a:latin typeface="楷体" pitchFamily="49" charset="-122"/>
                          <a:ea typeface="楷体" pitchFamily="49" charset="-122"/>
                        </a:rPr>
                        <a:t>   </a:t>
                      </a:r>
                      <a:r>
                        <a:rPr lang="en-US" altLang="zh-CN" sz="2800" dirty="0" smtClean="0">
                          <a:solidFill>
                            <a:srgbClr val="FF0000"/>
                          </a:solidFill>
                          <a:latin typeface="宋体"/>
                          <a:ea typeface="宋体"/>
                        </a:rPr>
                        <a:t>﹡</a:t>
                      </a:r>
                      <a:r>
                        <a:rPr lang="zh-CN" altLang="en-US" sz="2800" baseline="0" dirty="0" smtClean="0">
                          <a:solidFill>
                            <a:schemeClr val="tx1"/>
                          </a:solidFill>
                          <a:latin typeface="楷体" pitchFamily="49" charset="-122"/>
                          <a:ea typeface="楷体" pitchFamily="49" charset="-122"/>
                        </a:rPr>
                        <a:t>面授教学和网上教学结构</a:t>
                      </a:r>
                      <a:r>
                        <a:rPr lang="zh-CN" altLang="en-US" sz="2800" baseline="0" dirty="0" smtClean="0">
                          <a:solidFill>
                            <a:schemeClr val="tx1"/>
                          </a:solidFill>
                          <a:latin typeface="楷体" pitchFamily="49" charset="-122"/>
                          <a:ea typeface="楷体" pitchFamily="49" charset="-122"/>
                        </a:rPr>
                        <a:t>比例是否合适？</a:t>
                      </a:r>
                      <a:endParaRPr lang="en-US" altLang="zh-CN" sz="2800" baseline="0" dirty="0" smtClean="0">
                        <a:solidFill>
                          <a:schemeClr val="tx1"/>
                        </a:solidFill>
                        <a:latin typeface="楷体" pitchFamily="49" charset="-122"/>
                        <a:ea typeface="楷体" pitchFamily="49" charset="-122"/>
                      </a:endParaRPr>
                    </a:p>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2800" baseline="0" dirty="0" smtClean="0">
                          <a:solidFill>
                            <a:srgbClr val="C00000"/>
                          </a:solidFill>
                          <a:latin typeface="楷体" pitchFamily="49" charset="-122"/>
                          <a:ea typeface="楷体" pitchFamily="49" charset="-122"/>
                        </a:rPr>
                        <a:t>   </a:t>
                      </a:r>
                      <a:endParaRPr lang="zh-CN" altLang="en-US" sz="2800" dirty="0">
                        <a:solidFill>
                          <a:schemeClr val="tx1"/>
                        </a:solidFill>
                      </a:endParaRPr>
                    </a:p>
                  </a:txBody>
                  <a:tcPr/>
                </a:tc>
              </a:tr>
              <a:tr h="616920">
                <a:tc>
                  <a:txBody>
                    <a:bodyPr/>
                    <a:lstStyle/>
                    <a:p>
                      <a:r>
                        <a:rPr lang="en-US" altLang="zh-CN" sz="2800" dirty="0" smtClean="0">
                          <a:solidFill>
                            <a:srgbClr val="FF0000"/>
                          </a:solidFill>
                          <a:latin typeface="黑体" pitchFamily="49" charset="-122"/>
                          <a:ea typeface="黑体" pitchFamily="49" charset="-122"/>
                        </a:rPr>
                        <a:t>﹡</a:t>
                      </a:r>
                      <a:r>
                        <a:rPr lang="en-US" altLang="zh-CN" sz="2800" baseline="0" dirty="0" smtClean="0">
                          <a:solidFill>
                            <a:srgbClr val="FF0000"/>
                          </a:solidFill>
                          <a:latin typeface="黑体" pitchFamily="49" charset="-122"/>
                          <a:ea typeface="黑体" pitchFamily="49" charset="-122"/>
                        </a:rPr>
                        <a:t> </a:t>
                      </a:r>
                      <a:r>
                        <a:rPr lang="zh-CN" altLang="en-US" sz="2800" dirty="0" smtClean="0">
                          <a:latin typeface="黑体" pitchFamily="49" charset="-122"/>
                          <a:ea typeface="黑体" pitchFamily="49" charset="-122"/>
                        </a:rPr>
                        <a:t>时间：</a:t>
                      </a:r>
                      <a:r>
                        <a:rPr lang="en-US" altLang="zh-CN" sz="2800" b="0" i="0" u="none" strike="noStrike" dirty="0" smtClean="0">
                          <a:latin typeface="楷体" pitchFamily="49" charset="-122"/>
                          <a:ea typeface="楷体" pitchFamily="49" charset="-122"/>
                        </a:rPr>
                        <a:t>2015</a:t>
                      </a:r>
                      <a:r>
                        <a:rPr lang="zh-CN" altLang="en-US" sz="2800" b="0" i="0" u="none" strike="noStrike" dirty="0" smtClean="0">
                          <a:latin typeface="楷体" pitchFamily="49" charset="-122"/>
                          <a:ea typeface="楷体" pitchFamily="49" charset="-122"/>
                        </a:rPr>
                        <a:t>年</a:t>
                      </a:r>
                      <a:r>
                        <a:rPr lang="en-US" altLang="zh-CN" sz="2800" b="0" i="0" u="none" strike="noStrike" dirty="0" smtClean="0">
                          <a:latin typeface="楷体" pitchFamily="49" charset="-122"/>
                          <a:ea typeface="楷体" pitchFamily="49" charset="-122"/>
                        </a:rPr>
                        <a:t>7</a:t>
                      </a:r>
                      <a:r>
                        <a:rPr lang="zh-CN" altLang="en-US" sz="2800" b="0" i="0" u="none" strike="noStrike" dirty="0" smtClean="0">
                          <a:latin typeface="楷体" pitchFamily="49" charset="-122"/>
                          <a:ea typeface="楷体" pitchFamily="49" charset="-122"/>
                        </a:rPr>
                        <a:t>月</a:t>
                      </a:r>
                      <a:endParaRPr lang="zh-CN" altLang="en-US" sz="2800" dirty="0">
                        <a:latin typeface="楷体" pitchFamily="49" charset="-122"/>
                        <a:ea typeface="楷体" pitchFamily="49" charset="-122"/>
                      </a:endParaRPr>
                    </a:p>
                  </a:txBody>
                  <a:tcPr/>
                </a:tc>
              </a:tr>
            </a:tbl>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435608" y="274638"/>
            <a:ext cx="7498080" cy="490066"/>
          </a:xfrm>
        </p:spPr>
        <p:txBody>
          <a:bodyPr>
            <a:normAutofit fontScale="90000"/>
          </a:bodyPr>
          <a:lstStyle/>
          <a:p>
            <a:endParaRPr lang="zh-CN" altLang="en-US" dirty="0"/>
          </a:p>
        </p:txBody>
      </p:sp>
      <p:graphicFrame>
        <p:nvGraphicFramePr>
          <p:cNvPr id="4" name="内容占位符 3"/>
          <p:cNvGraphicFramePr>
            <a:graphicFrameLocks noGrp="1"/>
          </p:cNvGraphicFramePr>
          <p:nvPr>
            <p:ph idx="1"/>
          </p:nvPr>
        </p:nvGraphicFramePr>
        <p:xfrm>
          <a:off x="1435100" y="260646"/>
          <a:ext cx="7499350" cy="5688633"/>
        </p:xfrm>
        <a:graphic>
          <a:graphicData uri="http://schemas.openxmlformats.org/drawingml/2006/table">
            <a:tbl>
              <a:tblPr firstRow="1" bandRow="1">
                <a:tableStyleId>{5C22544A-7EE6-4342-B048-85BDC9FD1C3A}</a:tableStyleId>
              </a:tblPr>
              <a:tblGrid>
                <a:gridCol w="7499350"/>
              </a:tblGrid>
              <a:tr h="86674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2800" dirty="0" smtClean="0"/>
                        <a:t>8</a:t>
                      </a:r>
                      <a:r>
                        <a:rPr lang="zh-CN" altLang="en-US" sz="2800" dirty="0" smtClean="0"/>
                        <a:t>、</a:t>
                      </a:r>
                      <a:r>
                        <a:rPr lang="zh-CN" altLang="en-US" sz="2800" b="0" dirty="0" smtClean="0"/>
                        <a:t>完成</a:t>
                      </a:r>
                      <a:r>
                        <a:rPr lang="zh-CN" altLang="en-US" sz="2800" b="0" i="0" u="none" strike="noStrike" dirty="0" smtClean="0">
                          <a:latin typeface="宋体"/>
                        </a:rPr>
                        <a:t>直属学院学生档案建设工作</a:t>
                      </a:r>
                    </a:p>
                    <a:p>
                      <a:endParaRPr lang="zh-CN" altLang="en-US" dirty="0"/>
                    </a:p>
                  </a:txBody>
                  <a:tcPr/>
                </a:tc>
              </a:tr>
              <a:tr h="394262">
                <a:tc>
                  <a:txBody>
                    <a:bodyPr/>
                    <a:lstStyle/>
                    <a:p>
                      <a:endParaRPr lang="zh-CN" altLang="en-US" dirty="0"/>
                    </a:p>
                  </a:txBody>
                  <a:tcPr/>
                </a:tc>
              </a:tr>
              <a:tr h="866749">
                <a:tc>
                  <a:txBody>
                    <a:bodyPr/>
                    <a:lstStyle/>
                    <a:p>
                      <a:r>
                        <a:rPr lang="en-US" altLang="zh-CN" sz="2800" dirty="0" smtClean="0">
                          <a:solidFill>
                            <a:srgbClr val="FF0000"/>
                          </a:solidFill>
                          <a:latin typeface="黑体" pitchFamily="49" charset="-122"/>
                          <a:ea typeface="黑体" pitchFamily="49" charset="-122"/>
                        </a:rPr>
                        <a:t>﹡ </a:t>
                      </a:r>
                      <a:r>
                        <a:rPr lang="zh-CN" altLang="en-US" sz="2800" dirty="0" smtClean="0">
                          <a:solidFill>
                            <a:schemeClr val="tx1"/>
                          </a:solidFill>
                          <a:latin typeface="黑体" pitchFamily="49" charset="-122"/>
                          <a:ea typeface="黑体" pitchFamily="49" charset="-122"/>
                        </a:rPr>
                        <a:t>现状</a:t>
                      </a:r>
                      <a:r>
                        <a:rPr lang="en-US" altLang="zh-CN" sz="2800" dirty="0" smtClean="0">
                          <a:solidFill>
                            <a:schemeClr val="tx1"/>
                          </a:solidFill>
                          <a:latin typeface="黑体" pitchFamily="49" charset="-122"/>
                          <a:ea typeface="黑体" pitchFamily="49" charset="-122"/>
                        </a:rPr>
                        <a:t>:</a:t>
                      </a:r>
                      <a:r>
                        <a:rPr lang="zh-CN" altLang="en-US" sz="2800" dirty="0" smtClean="0">
                          <a:solidFill>
                            <a:schemeClr val="tx1"/>
                          </a:solidFill>
                          <a:latin typeface="黑体" pitchFamily="49" charset="-122"/>
                          <a:ea typeface="黑体" pitchFamily="49" charset="-122"/>
                        </a:rPr>
                        <a:t>学生信息管理不规范</a:t>
                      </a:r>
                      <a:endParaRPr lang="zh-CN" altLang="en-US" sz="2800" dirty="0">
                        <a:latin typeface="黑体" pitchFamily="49" charset="-122"/>
                        <a:ea typeface="黑体" pitchFamily="49" charset="-122"/>
                      </a:endParaRPr>
                    </a:p>
                  </a:txBody>
                  <a:tcPr/>
                </a:tc>
              </a:tr>
              <a:tr h="269412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2800" dirty="0" smtClean="0">
                          <a:solidFill>
                            <a:srgbClr val="FF0000"/>
                          </a:solidFill>
                          <a:latin typeface="黑体" pitchFamily="49" charset="-122"/>
                          <a:ea typeface="黑体" pitchFamily="49" charset="-122"/>
                        </a:rPr>
                        <a:t>﹡ </a:t>
                      </a:r>
                      <a:r>
                        <a:rPr lang="zh-CN" altLang="en-US" sz="2800" dirty="0" smtClean="0">
                          <a:solidFill>
                            <a:schemeClr val="tx1"/>
                          </a:solidFill>
                          <a:latin typeface="黑体" pitchFamily="49" charset="-122"/>
                          <a:ea typeface="黑体" pitchFamily="49" charset="-122"/>
                        </a:rPr>
                        <a:t>任务：</a:t>
                      </a:r>
                      <a:endParaRPr lang="en-US" altLang="zh-CN" sz="2800" dirty="0" smtClean="0">
                        <a:solidFill>
                          <a:schemeClr val="tx1"/>
                        </a:solidFill>
                        <a:latin typeface="黑体" pitchFamily="49" charset="-122"/>
                        <a:ea typeface="黑体" pitchFamily="49" charset="-122"/>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2800" dirty="0" smtClean="0">
                          <a:solidFill>
                            <a:schemeClr val="tx1"/>
                          </a:solidFill>
                          <a:latin typeface="楷体" pitchFamily="49" charset="-122"/>
                          <a:ea typeface="楷体" pitchFamily="49" charset="-122"/>
                        </a:rPr>
                        <a:t>1</a:t>
                      </a:r>
                      <a:r>
                        <a:rPr lang="zh-CN" altLang="en-US" sz="2800" dirty="0" smtClean="0">
                          <a:solidFill>
                            <a:schemeClr val="tx1"/>
                          </a:solidFill>
                          <a:latin typeface="楷体" pitchFamily="49" charset="-122"/>
                          <a:ea typeface="楷体" pitchFamily="49" charset="-122"/>
                        </a:rPr>
                        <a:t>、学生管理档案管理规范</a:t>
                      </a:r>
                      <a:endParaRPr lang="en-US" altLang="zh-CN" sz="2800" dirty="0" smtClean="0">
                        <a:solidFill>
                          <a:schemeClr val="tx1"/>
                        </a:solidFill>
                        <a:latin typeface="楷体" pitchFamily="49" charset="-122"/>
                        <a:ea typeface="楷体" pitchFamily="49" charset="-122"/>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2800" dirty="0" smtClean="0">
                          <a:solidFill>
                            <a:schemeClr val="tx1"/>
                          </a:solidFill>
                          <a:latin typeface="楷体" pitchFamily="49" charset="-122"/>
                          <a:ea typeface="楷体" pitchFamily="49" charset="-122"/>
                        </a:rPr>
                        <a:t>2</a:t>
                      </a:r>
                      <a:r>
                        <a:rPr lang="zh-CN" altLang="en-US" sz="2800" dirty="0" smtClean="0">
                          <a:solidFill>
                            <a:schemeClr val="tx1"/>
                          </a:solidFill>
                          <a:latin typeface="楷体" pitchFamily="49" charset="-122"/>
                          <a:ea typeface="楷体" pitchFamily="49" charset="-122"/>
                        </a:rPr>
                        <a:t>、学生基本信息</a:t>
                      </a:r>
                      <a:endParaRPr lang="en-US" altLang="zh-CN" sz="2800" dirty="0" smtClean="0">
                        <a:solidFill>
                          <a:schemeClr val="tx1"/>
                        </a:solidFill>
                        <a:latin typeface="楷体" pitchFamily="49" charset="-122"/>
                        <a:ea typeface="楷体" pitchFamily="49" charset="-122"/>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2800" dirty="0" smtClean="0">
                          <a:solidFill>
                            <a:schemeClr val="tx1"/>
                          </a:solidFill>
                          <a:latin typeface="楷体" pitchFamily="49" charset="-122"/>
                          <a:ea typeface="楷体" pitchFamily="49" charset="-122"/>
                        </a:rPr>
                        <a:t>3</a:t>
                      </a:r>
                      <a:r>
                        <a:rPr lang="zh-CN" altLang="en-US" sz="2800" dirty="0" smtClean="0">
                          <a:solidFill>
                            <a:schemeClr val="tx1"/>
                          </a:solidFill>
                          <a:latin typeface="楷体" pitchFamily="49" charset="-122"/>
                          <a:ea typeface="楷体" pitchFamily="49" charset="-122"/>
                        </a:rPr>
                        <a:t>、学生考试成绩</a:t>
                      </a:r>
                      <a:endParaRPr lang="en-US" altLang="zh-CN" sz="2800" dirty="0" smtClean="0">
                        <a:solidFill>
                          <a:schemeClr val="tx1"/>
                        </a:solidFill>
                        <a:latin typeface="楷体" pitchFamily="49" charset="-122"/>
                        <a:ea typeface="楷体" pitchFamily="49" charset="-122"/>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2800" dirty="0" smtClean="0">
                          <a:solidFill>
                            <a:schemeClr val="tx1"/>
                          </a:solidFill>
                          <a:latin typeface="楷体" pitchFamily="49" charset="-122"/>
                          <a:ea typeface="楷体" pitchFamily="49" charset="-122"/>
                        </a:rPr>
                        <a:t>4</a:t>
                      </a:r>
                      <a:r>
                        <a:rPr lang="zh-CN" altLang="en-US" sz="2800" dirty="0" smtClean="0">
                          <a:solidFill>
                            <a:schemeClr val="tx1"/>
                          </a:solidFill>
                          <a:latin typeface="楷体" pitchFamily="49" charset="-122"/>
                          <a:ea typeface="楷体" pitchFamily="49" charset="-122"/>
                        </a:rPr>
                        <a:t>、学生毕业信息</a:t>
                      </a:r>
                      <a:endParaRPr lang="zh-CN" altLang="en-US" sz="2800" dirty="0" smtClean="0">
                        <a:latin typeface="楷体" pitchFamily="49" charset="-122"/>
                        <a:ea typeface="楷体" pitchFamily="49" charset="-122"/>
                      </a:endParaRPr>
                    </a:p>
                    <a:p>
                      <a:endParaRPr lang="zh-CN" altLang="en-US" dirty="0"/>
                    </a:p>
                  </a:txBody>
                  <a:tcPr/>
                </a:tc>
              </a:tr>
              <a:tr h="866749">
                <a:tc>
                  <a:txBody>
                    <a:bodyPr/>
                    <a:lstStyle/>
                    <a:p>
                      <a:r>
                        <a:rPr lang="en-US" altLang="zh-CN" sz="2800" dirty="0" smtClean="0">
                          <a:solidFill>
                            <a:srgbClr val="FF0000"/>
                          </a:solidFill>
                          <a:latin typeface="楷体" pitchFamily="49" charset="-122"/>
                          <a:ea typeface="楷体" pitchFamily="49" charset="-122"/>
                        </a:rPr>
                        <a:t>﹡ </a:t>
                      </a:r>
                      <a:r>
                        <a:rPr lang="zh-CN" altLang="en-US" sz="2800" dirty="0" smtClean="0">
                          <a:latin typeface="黑体" pitchFamily="49" charset="-122"/>
                          <a:ea typeface="黑体" pitchFamily="49" charset="-122"/>
                        </a:rPr>
                        <a:t>时间</a:t>
                      </a:r>
                      <a:r>
                        <a:rPr lang="zh-CN" altLang="en-US" sz="2800" dirty="0" smtClean="0">
                          <a:latin typeface="楷体" pitchFamily="49" charset="-122"/>
                          <a:ea typeface="楷体" pitchFamily="49" charset="-122"/>
                        </a:rPr>
                        <a:t>：</a:t>
                      </a:r>
                      <a:r>
                        <a:rPr lang="en-US" altLang="zh-CN" sz="2800" dirty="0" smtClean="0">
                          <a:latin typeface="楷体" pitchFamily="49" charset="-122"/>
                          <a:ea typeface="楷体" pitchFamily="49" charset="-122"/>
                        </a:rPr>
                        <a:t>2014</a:t>
                      </a:r>
                      <a:r>
                        <a:rPr lang="zh-CN" altLang="en-US" sz="2800" dirty="0" smtClean="0">
                          <a:latin typeface="楷体" pitchFamily="49" charset="-122"/>
                          <a:ea typeface="楷体" pitchFamily="49" charset="-122"/>
                        </a:rPr>
                        <a:t>年</a:t>
                      </a:r>
                      <a:r>
                        <a:rPr lang="en-US" altLang="zh-CN" sz="2800" dirty="0" smtClean="0">
                          <a:latin typeface="楷体" pitchFamily="49" charset="-122"/>
                          <a:ea typeface="楷体" pitchFamily="49" charset="-122"/>
                        </a:rPr>
                        <a:t>12</a:t>
                      </a:r>
                      <a:r>
                        <a:rPr lang="zh-CN" altLang="en-US" sz="2800" dirty="0" smtClean="0">
                          <a:latin typeface="楷体" pitchFamily="49" charset="-122"/>
                          <a:ea typeface="楷体" pitchFamily="49" charset="-122"/>
                        </a:rPr>
                        <a:t>月</a:t>
                      </a:r>
                      <a:endParaRPr lang="zh-CN" altLang="en-US" sz="2800" dirty="0"/>
                    </a:p>
                  </a:txBody>
                  <a:tcPr/>
                </a:tc>
              </a:tr>
            </a:tbl>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graphicFrame>
        <p:nvGraphicFramePr>
          <p:cNvPr id="4" name="内容占位符 3"/>
          <p:cNvGraphicFramePr>
            <a:graphicFrameLocks noGrp="1"/>
          </p:cNvGraphicFramePr>
          <p:nvPr>
            <p:ph idx="1"/>
          </p:nvPr>
        </p:nvGraphicFramePr>
        <p:xfrm>
          <a:off x="1435100" y="260646"/>
          <a:ext cx="7499350" cy="5922408"/>
        </p:xfrm>
        <a:graphic>
          <a:graphicData uri="http://schemas.openxmlformats.org/drawingml/2006/table">
            <a:tbl>
              <a:tblPr firstRow="1" bandRow="1">
                <a:tableStyleId>{5C22544A-7EE6-4342-B048-85BDC9FD1C3A}</a:tableStyleId>
              </a:tblPr>
              <a:tblGrid>
                <a:gridCol w="7499350"/>
              </a:tblGrid>
              <a:tr h="80409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2800" dirty="0" smtClean="0"/>
                        <a:t>9</a:t>
                      </a:r>
                      <a:r>
                        <a:rPr lang="zh-CN" altLang="en-US" sz="2800" dirty="0" smtClean="0"/>
                        <a:t>、</a:t>
                      </a:r>
                      <a:r>
                        <a:rPr lang="zh-CN" altLang="en-US" sz="2800" b="0" i="0" u="none" strike="noStrike" dirty="0" smtClean="0">
                          <a:latin typeface="宋体"/>
                        </a:rPr>
                        <a:t>加强往届生毕业生的管理及服务工作</a:t>
                      </a:r>
                    </a:p>
                    <a:p>
                      <a:endParaRPr lang="zh-CN" altLang="en-US" dirty="0"/>
                    </a:p>
                  </a:txBody>
                  <a:tcPr/>
                </a:tc>
              </a:tr>
              <a:tr h="420048">
                <a:tc>
                  <a:txBody>
                    <a:bodyPr/>
                    <a:lstStyle/>
                    <a:p>
                      <a:endParaRPr lang="zh-CN" altLang="en-US" dirty="0"/>
                    </a:p>
                  </a:txBody>
                  <a:tcPr/>
                </a:tc>
              </a:tr>
              <a:tr h="80409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2800" dirty="0" smtClean="0">
                          <a:solidFill>
                            <a:srgbClr val="FF0000"/>
                          </a:solidFill>
                          <a:latin typeface="黑体" pitchFamily="49" charset="-122"/>
                          <a:ea typeface="黑体" pitchFamily="49" charset="-122"/>
                        </a:rPr>
                        <a:t>﹡ </a:t>
                      </a:r>
                      <a:r>
                        <a:rPr lang="zh-CN" altLang="en-US" sz="2800" dirty="0" smtClean="0">
                          <a:solidFill>
                            <a:schemeClr val="tx1"/>
                          </a:solidFill>
                          <a:latin typeface="黑体" pitchFamily="49" charset="-122"/>
                          <a:ea typeface="黑体" pitchFamily="49" charset="-122"/>
                        </a:rPr>
                        <a:t>现状：</a:t>
                      </a:r>
                      <a:r>
                        <a:rPr lang="zh-CN" altLang="en-US" sz="2800" dirty="0" smtClean="0">
                          <a:solidFill>
                            <a:schemeClr val="tx1"/>
                          </a:solidFill>
                          <a:latin typeface="楷体" pitchFamily="49" charset="-122"/>
                          <a:ea typeface="楷体" pitchFamily="49" charset="-122"/>
                        </a:rPr>
                        <a:t>直属学院</a:t>
                      </a:r>
                      <a:r>
                        <a:rPr lang="zh-CN" altLang="en-US" sz="2800" dirty="0" smtClean="0">
                          <a:solidFill>
                            <a:schemeClr val="tx1"/>
                          </a:solidFill>
                          <a:latin typeface="楷体" pitchFamily="49" charset="-122"/>
                          <a:ea typeface="楷体" pitchFamily="49" charset="-122"/>
                        </a:rPr>
                        <a:t>还有多人</a:t>
                      </a:r>
                      <a:r>
                        <a:rPr lang="zh-CN" altLang="en-US" sz="2800" dirty="0" smtClean="0">
                          <a:solidFill>
                            <a:schemeClr val="tx1"/>
                          </a:solidFill>
                          <a:latin typeface="楷体" pitchFamily="49" charset="-122"/>
                          <a:ea typeface="楷体" pitchFamily="49" charset="-122"/>
                        </a:rPr>
                        <a:t>没有按时毕业</a:t>
                      </a:r>
                      <a:endParaRPr lang="zh-CN" altLang="en-US" sz="2800" dirty="0" smtClean="0">
                        <a:latin typeface="楷体" pitchFamily="49" charset="-122"/>
                        <a:ea typeface="楷体" pitchFamily="49" charset="-122"/>
                      </a:endParaRPr>
                    </a:p>
                    <a:p>
                      <a:endParaRPr lang="zh-CN" altLang="en-US" dirty="0"/>
                    </a:p>
                  </a:txBody>
                  <a:tcPr/>
                </a:tc>
              </a:tr>
              <a:tr h="804090">
                <a:tc>
                  <a:txBody>
                    <a:bodyPr/>
                    <a:lstStyle/>
                    <a:p>
                      <a:pPr marL="0" marR="0" indent="0" algn="l" defTabSz="914400" rtl="0" eaLnBrk="1" fontAlgn="auto" latinLnBrk="0" hangingPunct="1">
                        <a:lnSpc>
                          <a:spcPct val="150000"/>
                        </a:lnSpc>
                        <a:spcBef>
                          <a:spcPts val="0"/>
                        </a:spcBef>
                        <a:spcAft>
                          <a:spcPts val="0"/>
                        </a:spcAft>
                        <a:buClrTx/>
                        <a:buSzTx/>
                        <a:buFontTx/>
                        <a:buNone/>
                        <a:tabLst/>
                        <a:defRPr/>
                      </a:pPr>
                      <a:r>
                        <a:rPr lang="en-US" altLang="zh-CN" sz="2800" dirty="0" smtClean="0">
                          <a:solidFill>
                            <a:srgbClr val="FF0000"/>
                          </a:solidFill>
                          <a:latin typeface="黑体" pitchFamily="49" charset="-122"/>
                          <a:ea typeface="黑体" pitchFamily="49" charset="-122"/>
                        </a:rPr>
                        <a:t>﹡ </a:t>
                      </a:r>
                      <a:r>
                        <a:rPr lang="zh-CN" altLang="en-US" sz="2800" dirty="0" smtClean="0">
                          <a:solidFill>
                            <a:schemeClr val="tx1"/>
                          </a:solidFill>
                          <a:latin typeface="黑体" pitchFamily="49" charset="-122"/>
                          <a:ea typeface="黑体" pitchFamily="49" charset="-122"/>
                        </a:rPr>
                        <a:t>任务：</a:t>
                      </a:r>
                      <a:r>
                        <a:rPr lang="en-US" altLang="zh-CN" sz="2800" baseline="0" dirty="0" smtClean="0">
                          <a:solidFill>
                            <a:schemeClr val="tx1"/>
                          </a:solidFill>
                          <a:latin typeface="楷体" pitchFamily="49" charset="-122"/>
                          <a:ea typeface="楷体" pitchFamily="49" charset="-122"/>
                        </a:rPr>
                        <a:t> </a:t>
                      </a:r>
                      <a:r>
                        <a:rPr lang="en-US" altLang="zh-CN" sz="2800" dirty="0" smtClean="0">
                          <a:solidFill>
                            <a:srgbClr val="FF0000"/>
                          </a:solidFill>
                          <a:latin typeface="宋体"/>
                          <a:ea typeface="宋体"/>
                        </a:rPr>
                        <a:t>﹡</a:t>
                      </a:r>
                      <a:r>
                        <a:rPr lang="zh-CN" altLang="en-US" sz="2800" dirty="0" smtClean="0">
                          <a:solidFill>
                            <a:schemeClr val="tx1"/>
                          </a:solidFill>
                          <a:latin typeface="楷体" pitchFamily="49" charset="-122"/>
                          <a:ea typeface="楷体" pitchFamily="49" charset="-122"/>
                        </a:rPr>
                        <a:t>分析问题原因</a:t>
                      </a:r>
                      <a:endParaRPr lang="en-US" altLang="zh-CN" sz="2800" dirty="0" smtClean="0">
                        <a:solidFill>
                          <a:schemeClr val="tx1"/>
                        </a:solidFill>
                        <a:latin typeface="楷体" pitchFamily="49" charset="-122"/>
                        <a:ea typeface="楷体" pitchFamily="49" charset="-122"/>
                      </a:endParaRPr>
                    </a:p>
                    <a:p>
                      <a:pPr marL="0" marR="0" indent="0" algn="l" defTabSz="914400" rtl="0" eaLnBrk="1" fontAlgn="auto" latinLnBrk="0" hangingPunct="1">
                        <a:lnSpc>
                          <a:spcPct val="150000"/>
                        </a:lnSpc>
                        <a:spcBef>
                          <a:spcPts val="0"/>
                        </a:spcBef>
                        <a:spcAft>
                          <a:spcPts val="0"/>
                        </a:spcAft>
                        <a:buClrTx/>
                        <a:buSzTx/>
                        <a:buFontTx/>
                        <a:buNone/>
                        <a:tabLst/>
                        <a:defRPr/>
                      </a:pPr>
                      <a:r>
                        <a:rPr lang="en-US" altLang="zh-CN" sz="2800" dirty="0" smtClean="0">
                          <a:solidFill>
                            <a:schemeClr val="tx1"/>
                          </a:solidFill>
                          <a:latin typeface="楷体" pitchFamily="49" charset="-122"/>
                          <a:ea typeface="楷体" pitchFamily="49" charset="-122"/>
                        </a:rPr>
                        <a:t>          </a:t>
                      </a:r>
                      <a:r>
                        <a:rPr lang="zh-CN" altLang="en-US" sz="2800" dirty="0" smtClean="0">
                          <a:solidFill>
                            <a:schemeClr val="tx1"/>
                          </a:solidFill>
                          <a:latin typeface="楷体" pitchFamily="49" charset="-122"/>
                          <a:ea typeface="楷体" pitchFamily="49" charset="-122"/>
                        </a:rPr>
                        <a:t>（网考、试点课、论文、个别课程）</a:t>
                      </a:r>
                      <a:endParaRPr lang="en-US" altLang="zh-CN" sz="2800" dirty="0" smtClean="0">
                        <a:solidFill>
                          <a:schemeClr val="tx1"/>
                        </a:solidFill>
                        <a:latin typeface="楷体" pitchFamily="49" charset="-122"/>
                        <a:ea typeface="楷体" pitchFamily="49" charset="-122"/>
                      </a:endParaRPr>
                    </a:p>
                    <a:p>
                      <a:pPr marL="0" marR="0" indent="0" algn="l" defTabSz="914400" rtl="0" eaLnBrk="1" fontAlgn="auto" latinLnBrk="0" hangingPunct="1">
                        <a:lnSpc>
                          <a:spcPct val="150000"/>
                        </a:lnSpc>
                        <a:spcBef>
                          <a:spcPts val="0"/>
                        </a:spcBef>
                        <a:spcAft>
                          <a:spcPts val="0"/>
                        </a:spcAft>
                        <a:buClrTx/>
                        <a:buSzTx/>
                        <a:buFontTx/>
                        <a:buNone/>
                        <a:tabLst/>
                        <a:defRPr/>
                      </a:pPr>
                      <a:r>
                        <a:rPr lang="en-US" altLang="zh-CN" sz="2800" dirty="0" smtClean="0">
                          <a:solidFill>
                            <a:schemeClr val="tx1"/>
                          </a:solidFill>
                          <a:latin typeface="楷体" pitchFamily="49" charset="-122"/>
                          <a:ea typeface="楷体" pitchFamily="49" charset="-122"/>
                        </a:rPr>
                        <a:t>         </a:t>
                      </a:r>
                      <a:r>
                        <a:rPr lang="en-US" altLang="zh-CN" sz="2800" baseline="0" dirty="0" smtClean="0">
                          <a:solidFill>
                            <a:schemeClr val="tx1"/>
                          </a:solidFill>
                          <a:latin typeface="楷体" pitchFamily="49" charset="-122"/>
                          <a:ea typeface="楷体" pitchFamily="49" charset="-122"/>
                        </a:rPr>
                        <a:t> </a:t>
                      </a:r>
                      <a:r>
                        <a:rPr lang="en-US" altLang="zh-CN" sz="2800" dirty="0" smtClean="0">
                          <a:solidFill>
                            <a:srgbClr val="FF0000"/>
                          </a:solidFill>
                          <a:latin typeface="宋体"/>
                          <a:ea typeface="宋体"/>
                        </a:rPr>
                        <a:t>﹡</a:t>
                      </a:r>
                      <a:r>
                        <a:rPr lang="zh-CN" altLang="en-US" sz="2800" dirty="0" smtClean="0">
                          <a:solidFill>
                            <a:schemeClr val="tx1"/>
                          </a:solidFill>
                          <a:latin typeface="楷体" pitchFamily="49" charset="-122"/>
                          <a:ea typeface="楷体" pitchFamily="49" charset="-122"/>
                        </a:rPr>
                        <a:t>有针对性全面解决</a:t>
                      </a:r>
                      <a:endParaRPr lang="zh-CN" altLang="en-US" sz="2800" dirty="0" smtClean="0">
                        <a:latin typeface="楷体" pitchFamily="49" charset="-122"/>
                        <a:ea typeface="楷体" pitchFamily="49" charset="-122"/>
                      </a:endParaRPr>
                    </a:p>
                    <a:p>
                      <a:endParaRPr lang="zh-CN" altLang="en-US" dirty="0"/>
                    </a:p>
                  </a:txBody>
                  <a:tcPr/>
                </a:tc>
              </a:tr>
              <a:tr h="804090">
                <a:tc>
                  <a:txBody>
                    <a:bodyPr/>
                    <a:lstStyle/>
                    <a:p>
                      <a:r>
                        <a:rPr lang="en-US" altLang="zh-CN" sz="2800" dirty="0" smtClean="0">
                          <a:solidFill>
                            <a:srgbClr val="FF0000"/>
                          </a:solidFill>
                          <a:latin typeface="楷体" pitchFamily="49" charset="-122"/>
                          <a:ea typeface="楷体" pitchFamily="49" charset="-122"/>
                        </a:rPr>
                        <a:t>﹡ </a:t>
                      </a:r>
                      <a:r>
                        <a:rPr lang="zh-CN" altLang="en-US" sz="2800" dirty="0" smtClean="0">
                          <a:latin typeface="黑体" pitchFamily="49" charset="-122"/>
                          <a:ea typeface="黑体" pitchFamily="49" charset="-122"/>
                        </a:rPr>
                        <a:t>时间</a:t>
                      </a:r>
                      <a:r>
                        <a:rPr lang="zh-CN" altLang="en-US" sz="2800" dirty="0" smtClean="0">
                          <a:latin typeface="楷体" pitchFamily="49" charset="-122"/>
                          <a:ea typeface="楷体" pitchFamily="49" charset="-122"/>
                        </a:rPr>
                        <a:t>：</a:t>
                      </a:r>
                      <a:r>
                        <a:rPr lang="en-US" altLang="zh-CN" sz="2800" b="0" i="0" u="none" strike="noStrike" dirty="0" smtClean="0">
                          <a:latin typeface="宋体"/>
                        </a:rPr>
                        <a:t>2015</a:t>
                      </a:r>
                      <a:r>
                        <a:rPr lang="zh-CN" altLang="en-US" sz="2800" b="0" i="0" u="none" strike="noStrike" dirty="0" smtClean="0">
                          <a:latin typeface="宋体"/>
                        </a:rPr>
                        <a:t>年</a:t>
                      </a:r>
                      <a:r>
                        <a:rPr lang="en-US" altLang="zh-CN" sz="2800" b="0" i="0" u="none" strike="noStrike" dirty="0" smtClean="0">
                          <a:latin typeface="宋体"/>
                        </a:rPr>
                        <a:t>7</a:t>
                      </a:r>
                      <a:r>
                        <a:rPr lang="zh-CN" altLang="en-US" sz="2800" b="0" i="0" u="none" strike="noStrike" dirty="0" smtClean="0">
                          <a:latin typeface="宋体"/>
                        </a:rPr>
                        <a:t>月</a:t>
                      </a:r>
                      <a:endParaRPr lang="zh-CN" altLang="en-US" sz="2800" dirty="0"/>
                    </a:p>
                  </a:txBody>
                  <a:tcPr/>
                </a:tc>
              </a:tr>
              <a:tr h="804090">
                <a:tc>
                  <a:txBody>
                    <a:bodyPr/>
                    <a:lstStyle/>
                    <a:p>
                      <a:endParaRPr lang="zh-CN" altLang="en-US" dirty="0"/>
                    </a:p>
                  </a:txBody>
                  <a:tcPr/>
                </a:tc>
              </a:tr>
            </a:tbl>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dirty="0"/>
          </a:p>
        </p:txBody>
      </p:sp>
      <p:graphicFrame>
        <p:nvGraphicFramePr>
          <p:cNvPr id="4" name="内容占位符 3"/>
          <p:cNvGraphicFramePr>
            <a:graphicFrameLocks noGrp="1"/>
          </p:cNvGraphicFramePr>
          <p:nvPr>
            <p:ph idx="1"/>
          </p:nvPr>
        </p:nvGraphicFramePr>
        <p:xfrm>
          <a:off x="1435100" y="260646"/>
          <a:ext cx="7499350" cy="6306280"/>
        </p:xfrm>
        <a:graphic>
          <a:graphicData uri="http://schemas.openxmlformats.org/drawingml/2006/table">
            <a:tbl>
              <a:tblPr firstRow="1" bandRow="1">
                <a:tableStyleId>{5C22544A-7EE6-4342-B048-85BDC9FD1C3A}</a:tableStyleId>
              </a:tblPr>
              <a:tblGrid>
                <a:gridCol w="7499350"/>
              </a:tblGrid>
              <a:tr h="57606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2800" dirty="0" smtClean="0"/>
                        <a:t>10</a:t>
                      </a:r>
                      <a:r>
                        <a:rPr lang="zh-CN" altLang="en-US" sz="2800" dirty="0" smtClean="0"/>
                        <a:t>、</a:t>
                      </a:r>
                      <a:r>
                        <a:rPr lang="zh-CN" altLang="en-US" sz="2800" b="0" i="0" u="none" strike="noStrike" dirty="0" smtClean="0">
                          <a:latin typeface="宋体"/>
                        </a:rPr>
                        <a:t>开展“有效学习”问题专题调研</a:t>
                      </a:r>
                    </a:p>
                  </a:txBody>
                  <a:tcPr/>
                </a:tc>
              </a:tr>
              <a:tr h="28803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zh-CN" altLang="en-US" sz="1800" b="0" i="0" u="none" strike="noStrike" dirty="0" smtClean="0">
                        <a:latin typeface="宋体"/>
                      </a:endParaRPr>
                    </a:p>
                  </a:txBody>
                  <a:tcPr/>
                </a:tc>
              </a:tr>
              <a:tr h="786368">
                <a:tc>
                  <a:txBody>
                    <a:bodyPr/>
                    <a:lstStyle/>
                    <a:p>
                      <a:pPr>
                        <a:lnSpc>
                          <a:spcPct val="150000"/>
                        </a:lnSpc>
                      </a:pPr>
                      <a:r>
                        <a:rPr lang="en-US" altLang="zh-CN" sz="2800" dirty="0" smtClean="0">
                          <a:solidFill>
                            <a:srgbClr val="FF0000"/>
                          </a:solidFill>
                          <a:latin typeface="黑体" pitchFamily="49" charset="-122"/>
                          <a:ea typeface="黑体" pitchFamily="49" charset="-122"/>
                        </a:rPr>
                        <a:t>﹡ </a:t>
                      </a:r>
                      <a:r>
                        <a:rPr lang="zh-CN" altLang="en-US" sz="2800" dirty="0" smtClean="0">
                          <a:solidFill>
                            <a:schemeClr val="tx1"/>
                          </a:solidFill>
                          <a:latin typeface="黑体" pitchFamily="49" charset="-122"/>
                          <a:ea typeface="黑体" pitchFamily="49" charset="-122"/>
                        </a:rPr>
                        <a:t>现状：</a:t>
                      </a:r>
                      <a:r>
                        <a:rPr lang="zh-CN" altLang="en-US" sz="2800" dirty="0" smtClean="0">
                          <a:solidFill>
                            <a:schemeClr val="tx1"/>
                          </a:solidFill>
                          <a:latin typeface="楷体" pitchFamily="49" charset="-122"/>
                          <a:ea typeface="楷体" pitchFamily="49" charset="-122"/>
                        </a:rPr>
                        <a:t>面授课 网络</a:t>
                      </a:r>
                      <a:r>
                        <a:rPr lang="zh-CN" altLang="en-US" sz="2800" smtClean="0">
                          <a:solidFill>
                            <a:schemeClr val="tx1"/>
                          </a:solidFill>
                          <a:latin typeface="楷体" pitchFamily="49" charset="-122"/>
                          <a:ea typeface="楷体" pitchFamily="49" charset="-122"/>
                        </a:rPr>
                        <a:t>课 </a:t>
                      </a:r>
                      <a:r>
                        <a:rPr lang="zh-CN" altLang="en-US" sz="2800" smtClean="0">
                          <a:solidFill>
                            <a:schemeClr val="tx1"/>
                          </a:solidFill>
                          <a:latin typeface="楷体" pitchFamily="49" charset="-122"/>
                          <a:ea typeface="楷体" pitchFamily="49" charset="-122"/>
                        </a:rPr>
                        <a:t>问题多</a:t>
                      </a:r>
                      <a:endParaRPr lang="zh-CN" altLang="en-US" sz="2800" dirty="0">
                        <a:latin typeface="楷体" pitchFamily="49" charset="-122"/>
                        <a:ea typeface="楷体" pitchFamily="49" charset="-122"/>
                      </a:endParaRPr>
                    </a:p>
                  </a:txBody>
                  <a:tcPr/>
                </a:tc>
              </a:tr>
              <a:tr h="1656184">
                <a:tc>
                  <a:txBody>
                    <a:bodyPr/>
                    <a:lstStyle/>
                    <a:p>
                      <a:r>
                        <a:rPr lang="en-US" altLang="zh-CN" sz="2800" dirty="0" smtClean="0">
                          <a:solidFill>
                            <a:srgbClr val="FF0000"/>
                          </a:solidFill>
                          <a:latin typeface="黑体" pitchFamily="49" charset="-122"/>
                          <a:ea typeface="黑体" pitchFamily="49" charset="-122"/>
                        </a:rPr>
                        <a:t>﹡ </a:t>
                      </a:r>
                      <a:r>
                        <a:rPr lang="zh-CN" altLang="en-US" sz="2800" dirty="0" smtClean="0">
                          <a:latin typeface="黑体" pitchFamily="49" charset="-122"/>
                          <a:ea typeface="黑体" pitchFamily="49" charset="-122"/>
                        </a:rPr>
                        <a:t>为什么？</a:t>
                      </a:r>
                      <a:endParaRPr lang="en-US" altLang="zh-CN" sz="2800" dirty="0" smtClean="0">
                        <a:latin typeface="黑体" pitchFamily="49" charset="-122"/>
                        <a:ea typeface="黑体" pitchFamily="49" charset="-122"/>
                      </a:endParaRPr>
                    </a:p>
                    <a:p>
                      <a:pPr>
                        <a:lnSpc>
                          <a:spcPct val="150000"/>
                        </a:lnSpc>
                      </a:pPr>
                      <a:r>
                        <a:rPr lang="zh-CN" altLang="en-US" sz="2800" dirty="0" smtClean="0">
                          <a:latin typeface="楷体" pitchFamily="49" charset="-122"/>
                          <a:ea typeface="楷体" pitchFamily="49" charset="-122"/>
                        </a:rPr>
                        <a:t>    工学矛盾问题？教学问题？管理问题？服务问题？考试问题？学生素质问题？</a:t>
                      </a:r>
                      <a:endParaRPr lang="zh-CN" altLang="en-US" sz="2800" dirty="0">
                        <a:latin typeface="楷体" pitchFamily="49" charset="-122"/>
                        <a:ea typeface="楷体" pitchFamily="49" charset="-122"/>
                      </a:endParaRPr>
                    </a:p>
                  </a:txBody>
                  <a:tcPr/>
                </a:tc>
              </a:tr>
              <a:tr h="1758076">
                <a:tc>
                  <a:txBody>
                    <a:bodyPr/>
                    <a:lstStyle/>
                    <a:p>
                      <a:pPr>
                        <a:lnSpc>
                          <a:spcPct val="150000"/>
                        </a:lnSpc>
                      </a:pPr>
                      <a:r>
                        <a:rPr lang="en-US" altLang="zh-CN" sz="2800" dirty="0" smtClean="0">
                          <a:solidFill>
                            <a:srgbClr val="FF0000"/>
                          </a:solidFill>
                          <a:latin typeface="黑体" pitchFamily="49" charset="-122"/>
                          <a:ea typeface="黑体" pitchFamily="49" charset="-122"/>
                        </a:rPr>
                        <a:t>﹡ </a:t>
                      </a:r>
                      <a:r>
                        <a:rPr lang="zh-CN" altLang="en-US" sz="2800" dirty="0" smtClean="0">
                          <a:latin typeface="黑体" pitchFamily="49" charset="-122"/>
                          <a:ea typeface="黑体" pitchFamily="49" charset="-122"/>
                        </a:rPr>
                        <a:t>怎么办？</a:t>
                      </a:r>
                      <a:endParaRPr lang="en-US" altLang="zh-CN" sz="2800" dirty="0" smtClean="0">
                        <a:latin typeface="黑体" pitchFamily="49" charset="-122"/>
                        <a:ea typeface="黑体" pitchFamily="49" charset="-122"/>
                      </a:endParaRPr>
                    </a:p>
                    <a:p>
                      <a:pPr>
                        <a:lnSpc>
                          <a:spcPct val="150000"/>
                        </a:lnSpc>
                      </a:pPr>
                      <a:r>
                        <a:rPr lang="zh-CN" altLang="en-US" sz="2800" dirty="0" smtClean="0">
                          <a:latin typeface="楷体" pitchFamily="49" charset="-122"/>
                          <a:ea typeface="楷体" pitchFamily="49" charset="-122"/>
                        </a:rPr>
                        <a:t>   思路和目标？分层次教学？个性化服务？</a:t>
                      </a:r>
                      <a:endParaRPr lang="en-US" altLang="zh-CN" sz="2800" dirty="0" smtClean="0">
                        <a:latin typeface="楷体" pitchFamily="49" charset="-122"/>
                        <a:ea typeface="楷体" pitchFamily="49" charset="-122"/>
                      </a:endParaRPr>
                    </a:p>
                    <a:p>
                      <a:pPr>
                        <a:lnSpc>
                          <a:spcPct val="150000"/>
                        </a:lnSpc>
                      </a:pPr>
                      <a:r>
                        <a:rPr lang="zh-CN" altLang="en-US" sz="2800" dirty="0" smtClean="0">
                          <a:latin typeface="楷体" pitchFamily="49" charset="-122"/>
                          <a:ea typeface="楷体" pitchFamily="49" charset="-122"/>
                        </a:rPr>
                        <a:t>   提出</a:t>
                      </a:r>
                      <a:r>
                        <a:rPr lang="zh-CN" altLang="en-US" sz="2800" b="0" i="0" u="none" strike="noStrike" dirty="0" smtClean="0">
                          <a:latin typeface="楷体" pitchFamily="49" charset="-122"/>
                          <a:ea typeface="楷体" pitchFamily="49" charset="-122"/>
                        </a:rPr>
                        <a:t>“有效学习”的</a:t>
                      </a:r>
                      <a:r>
                        <a:rPr lang="zh-CN" altLang="en-US" sz="2800" dirty="0" smtClean="0">
                          <a:latin typeface="楷体" pitchFamily="49" charset="-122"/>
                          <a:ea typeface="楷体" pitchFamily="49" charset="-122"/>
                        </a:rPr>
                        <a:t>可行建议</a:t>
                      </a:r>
                      <a:endParaRPr lang="zh-CN" altLang="en-US" sz="2800" dirty="0">
                        <a:latin typeface="楷体" pitchFamily="49" charset="-122"/>
                        <a:ea typeface="楷体" pitchFamily="49" charset="-122"/>
                      </a:endParaRPr>
                    </a:p>
                  </a:txBody>
                  <a:tcPr/>
                </a:tc>
              </a:tr>
              <a:tr h="768086">
                <a:tc>
                  <a:txBody>
                    <a:bodyPr/>
                    <a:lstStyle/>
                    <a:p>
                      <a:r>
                        <a:rPr lang="en-US" altLang="zh-CN" sz="2800" dirty="0" smtClean="0">
                          <a:solidFill>
                            <a:srgbClr val="FF0000"/>
                          </a:solidFill>
                          <a:latin typeface="黑体" pitchFamily="49" charset="-122"/>
                          <a:ea typeface="黑体" pitchFamily="49" charset="-122"/>
                        </a:rPr>
                        <a:t>﹡</a:t>
                      </a:r>
                      <a:r>
                        <a:rPr lang="en-US" altLang="zh-CN" sz="2800" baseline="0" dirty="0" smtClean="0">
                          <a:solidFill>
                            <a:srgbClr val="FF0000"/>
                          </a:solidFill>
                          <a:latin typeface="黑体" pitchFamily="49" charset="-122"/>
                          <a:ea typeface="黑体" pitchFamily="49" charset="-122"/>
                        </a:rPr>
                        <a:t> </a:t>
                      </a:r>
                      <a:r>
                        <a:rPr lang="zh-CN" altLang="en-US" sz="2800" dirty="0" smtClean="0">
                          <a:latin typeface="黑体" pitchFamily="49" charset="-122"/>
                          <a:ea typeface="黑体" pitchFamily="49" charset="-122"/>
                        </a:rPr>
                        <a:t>时间：</a:t>
                      </a:r>
                      <a:r>
                        <a:rPr lang="en-US" altLang="zh-CN" sz="2800" b="0" i="0" u="none" strike="noStrike" dirty="0" smtClean="0">
                          <a:latin typeface="楷体" pitchFamily="49" charset="-122"/>
                          <a:ea typeface="楷体" pitchFamily="49" charset="-122"/>
                        </a:rPr>
                        <a:t>2015</a:t>
                      </a:r>
                      <a:r>
                        <a:rPr lang="zh-CN" altLang="en-US" sz="2800" b="0" i="0" u="none" strike="noStrike" dirty="0" smtClean="0">
                          <a:latin typeface="楷体" pitchFamily="49" charset="-122"/>
                          <a:ea typeface="楷体" pitchFamily="49" charset="-122"/>
                        </a:rPr>
                        <a:t>年</a:t>
                      </a:r>
                      <a:r>
                        <a:rPr lang="en-US" altLang="zh-CN" sz="2800" b="0" i="0" u="none" strike="noStrike" dirty="0" smtClean="0">
                          <a:latin typeface="楷体" pitchFamily="49" charset="-122"/>
                          <a:ea typeface="楷体" pitchFamily="49" charset="-122"/>
                        </a:rPr>
                        <a:t>7</a:t>
                      </a:r>
                      <a:r>
                        <a:rPr lang="zh-CN" altLang="en-US" sz="2800" b="0" i="0" u="none" strike="noStrike" dirty="0" smtClean="0">
                          <a:latin typeface="楷体" pitchFamily="49" charset="-122"/>
                          <a:ea typeface="楷体" pitchFamily="49" charset="-122"/>
                        </a:rPr>
                        <a:t>月</a:t>
                      </a:r>
                      <a:endParaRPr lang="zh-CN" altLang="en-US" sz="2800" dirty="0">
                        <a:latin typeface="楷体" pitchFamily="49" charset="-122"/>
                        <a:ea typeface="楷体" pitchFamily="49" charset="-122"/>
                      </a:endParaRPr>
                    </a:p>
                  </a:txBody>
                  <a:tcPr/>
                </a:tc>
              </a:tr>
            </a:tbl>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graphicFrame>
        <p:nvGraphicFramePr>
          <p:cNvPr id="4" name="内容占位符 3"/>
          <p:cNvGraphicFramePr>
            <a:graphicFrameLocks noGrp="1"/>
          </p:cNvGraphicFramePr>
          <p:nvPr>
            <p:ph idx="1"/>
          </p:nvPr>
        </p:nvGraphicFramePr>
        <p:xfrm>
          <a:off x="1435100" y="260647"/>
          <a:ext cx="7499350" cy="5603633"/>
        </p:xfrm>
        <a:graphic>
          <a:graphicData uri="http://schemas.openxmlformats.org/drawingml/2006/table">
            <a:tbl>
              <a:tblPr firstRow="1" bandRow="1">
                <a:tableStyleId>{5C22544A-7EE6-4342-B048-85BDC9FD1C3A}</a:tableStyleId>
              </a:tblPr>
              <a:tblGrid>
                <a:gridCol w="7499350"/>
              </a:tblGrid>
              <a:tr h="117565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2800" b="0" i="0" u="none" strike="noStrike" dirty="0" smtClean="0">
                          <a:latin typeface="宋体"/>
                        </a:rPr>
                        <a:t>11</a:t>
                      </a:r>
                      <a:r>
                        <a:rPr lang="zh-CN" altLang="en-US" sz="2800" b="0" i="0" u="none" strike="noStrike" dirty="0" smtClean="0">
                          <a:latin typeface="宋体"/>
                        </a:rPr>
                        <a:t>、检查公布网上资源建设、更新和网上实时教学情况</a:t>
                      </a:r>
                    </a:p>
                    <a:p>
                      <a:endParaRPr lang="zh-CN" altLang="en-US" dirty="0"/>
                    </a:p>
                  </a:txBody>
                  <a:tcPr/>
                </a:tc>
              </a:tr>
              <a:tr h="405656">
                <a:tc>
                  <a:txBody>
                    <a:bodyPr/>
                    <a:lstStyle/>
                    <a:p>
                      <a:endParaRPr lang="zh-CN" altLang="en-US" dirty="0"/>
                    </a:p>
                  </a:txBody>
                  <a:tcPr/>
                </a:tc>
              </a:tr>
              <a:tr h="1111449">
                <a:tc>
                  <a:txBody>
                    <a:bodyPr/>
                    <a:lstStyle/>
                    <a:p>
                      <a:r>
                        <a:rPr lang="en-US" altLang="zh-CN" sz="2800" dirty="0" smtClean="0">
                          <a:solidFill>
                            <a:srgbClr val="FF0000"/>
                          </a:solidFill>
                          <a:latin typeface="黑体" pitchFamily="49" charset="-122"/>
                          <a:ea typeface="黑体" pitchFamily="49" charset="-122"/>
                        </a:rPr>
                        <a:t>﹡ </a:t>
                      </a:r>
                      <a:r>
                        <a:rPr lang="zh-CN" altLang="en-US" sz="2800" dirty="0" smtClean="0">
                          <a:solidFill>
                            <a:schemeClr val="tx1"/>
                          </a:solidFill>
                          <a:latin typeface="黑体" pitchFamily="49" charset="-122"/>
                          <a:ea typeface="黑体" pitchFamily="49" charset="-122"/>
                        </a:rPr>
                        <a:t>现状：</a:t>
                      </a:r>
                      <a:r>
                        <a:rPr lang="zh-CN" altLang="en-US" sz="2800" b="0" i="0" u="none" strike="noStrike" dirty="0" smtClean="0">
                          <a:latin typeface="楷体" pitchFamily="49" charset="-122"/>
                          <a:ea typeface="楷体" pitchFamily="49" charset="-122"/>
                        </a:rPr>
                        <a:t>网上教学资源建设情况比较好，但是更新不及时，网上教学工作不实。</a:t>
                      </a:r>
                      <a:endParaRPr lang="en-US" altLang="zh-CN" sz="2800" b="0" i="0" u="none" strike="noStrike" dirty="0" smtClean="0">
                        <a:latin typeface="楷体" pitchFamily="49" charset="-122"/>
                        <a:ea typeface="楷体" pitchFamily="49" charset="-122"/>
                      </a:endParaRPr>
                    </a:p>
                  </a:txBody>
                  <a:tcPr/>
                </a:tc>
              </a:tr>
              <a:tr h="911133">
                <a:tc>
                  <a:txBody>
                    <a:bodyPr/>
                    <a:lstStyle/>
                    <a:p>
                      <a:r>
                        <a:rPr lang="en-US" altLang="zh-CN" sz="2800" dirty="0" smtClean="0">
                          <a:solidFill>
                            <a:srgbClr val="FF0000"/>
                          </a:solidFill>
                          <a:latin typeface="黑体" pitchFamily="49" charset="-122"/>
                          <a:ea typeface="黑体" pitchFamily="49" charset="-122"/>
                        </a:rPr>
                        <a:t>﹡ </a:t>
                      </a:r>
                      <a:r>
                        <a:rPr lang="zh-CN" altLang="en-US" sz="2800" dirty="0" smtClean="0">
                          <a:solidFill>
                            <a:schemeClr val="tx1"/>
                          </a:solidFill>
                          <a:latin typeface="黑体" pitchFamily="49" charset="-122"/>
                          <a:ea typeface="黑体" pitchFamily="49" charset="-122"/>
                        </a:rPr>
                        <a:t>要求：</a:t>
                      </a:r>
                      <a:r>
                        <a:rPr lang="zh-CN" altLang="en-US" sz="2800" dirty="0" smtClean="0">
                          <a:solidFill>
                            <a:schemeClr val="tx1"/>
                          </a:solidFill>
                          <a:latin typeface="楷体" pitchFamily="49" charset="-122"/>
                          <a:ea typeface="楷体" pitchFamily="49" charset="-122"/>
                        </a:rPr>
                        <a:t>栏目要全，全部更新，网上在线。</a:t>
                      </a:r>
                      <a:endParaRPr lang="en-US" altLang="zh-CN" sz="2800" dirty="0" smtClean="0">
                        <a:solidFill>
                          <a:schemeClr val="tx1"/>
                        </a:solidFill>
                        <a:latin typeface="楷体" pitchFamily="49" charset="-122"/>
                        <a:ea typeface="楷体" pitchFamily="49" charset="-122"/>
                      </a:endParaRPr>
                    </a:p>
                    <a:p>
                      <a:r>
                        <a:rPr lang="en-US" altLang="zh-CN" sz="2800" dirty="0" smtClean="0">
                          <a:solidFill>
                            <a:schemeClr val="tx1"/>
                          </a:solidFill>
                          <a:latin typeface="楷体" pitchFamily="49" charset="-122"/>
                          <a:ea typeface="楷体" pitchFamily="49" charset="-122"/>
                        </a:rPr>
                        <a:t>         12</a:t>
                      </a:r>
                      <a:r>
                        <a:rPr lang="zh-CN" altLang="en-US" sz="2800" dirty="0" smtClean="0">
                          <a:solidFill>
                            <a:schemeClr val="tx1"/>
                          </a:solidFill>
                          <a:latin typeface="楷体" pitchFamily="49" charset="-122"/>
                          <a:ea typeface="楷体" pitchFamily="49" charset="-122"/>
                        </a:rPr>
                        <a:t>月</a:t>
                      </a:r>
                      <a:r>
                        <a:rPr lang="en-US" altLang="zh-CN" sz="2800" dirty="0" smtClean="0">
                          <a:solidFill>
                            <a:schemeClr val="tx1"/>
                          </a:solidFill>
                          <a:latin typeface="楷体" pitchFamily="49" charset="-122"/>
                          <a:ea typeface="楷体" pitchFamily="49" charset="-122"/>
                        </a:rPr>
                        <a:t>30</a:t>
                      </a:r>
                      <a:r>
                        <a:rPr lang="zh-CN" altLang="en-US" sz="2800" dirty="0" smtClean="0">
                          <a:solidFill>
                            <a:schemeClr val="tx1"/>
                          </a:solidFill>
                          <a:latin typeface="楷体" pitchFamily="49" charset="-122"/>
                          <a:ea typeface="楷体" pitchFamily="49" charset="-122"/>
                        </a:rPr>
                        <a:t>日前检查</a:t>
                      </a:r>
                      <a:endParaRPr lang="zh-CN" altLang="en-US" sz="2800" dirty="0">
                        <a:latin typeface="楷体" pitchFamily="49" charset="-122"/>
                        <a:ea typeface="楷体" pitchFamily="49" charset="-122"/>
                      </a:endParaRPr>
                    </a:p>
                  </a:txBody>
                  <a:tcPr/>
                </a:tc>
              </a:tr>
              <a:tr h="595206">
                <a:tc>
                  <a:txBody>
                    <a:bodyPr/>
                    <a:lstStyle/>
                    <a:p>
                      <a:r>
                        <a:rPr lang="en-US" altLang="zh-CN" sz="2800" dirty="0" smtClean="0">
                          <a:solidFill>
                            <a:srgbClr val="FF0000"/>
                          </a:solidFill>
                          <a:latin typeface="黑体" pitchFamily="49" charset="-122"/>
                          <a:ea typeface="黑体" pitchFamily="49" charset="-122"/>
                        </a:rPr>
                        <a:t>﹡ </a:t>
                      </a:r>
                      <a:r>
                        <a:rPr lang="zh-CN" altLang="en-US" sz="2800" dirty="0" smtClean="0">
                          <a:solidFill>
                            <a:schemeClr val="tx1"/>
                          </a:solidFill>
                          <a:latin typeface="黑体" pitchFamily="49" charset="-122"/>
                          <a:ea typeface="黑体" pitchFamily="49" charset="-122"/>
                        </a:rPr>
                        <a:t>检查：</a:t>
                      </a:r>
                      <a:r>
                        <a:rPr lang="zh-CN" altLang="en-US" sz="2800" dirty="0" smtClean="0">
                          <a:solidFill>
                            <a:schemeClr val="tx1"/>
                          </a:solidFill>
                          <a:latin typeface="楷体" pitchFamily="49" charset="-122"/>
                          <a:ea typeface="楷体" pitchFamily="49" charset="-122"/>
                        </a:rPr>
                        <a:t>教务处对全部课程检查</a:t>
                      </a:r>
                      <a:endParaRPr lang="zh-CN" altLang="en-US" sz="2800" dirty="0">
                        <a:latin typeface="楷体" pitchFamily="49" charset="-122"/>
                        <a:ea typeface="楷体" pitchFamily="49" charset="-122"/>
                      </a:endParaRPr>
                    </a:p>
                  </a:txBody>
                  <a:tcPr/>
                </a:tc>
              </a:tr>
              <a:tr h="534762">
                <a:tc>
                  <a:txBody>
                    <a:bodyPr/>
                    <a:lstStyle/>
                    <a:p>
                      <a:r>
                        <a:rPr lang="en-US" altLang="zh-CN" sz="2800" dirty="0" smtClean="0">
                          <a:solidFill>
                            <a:srgbClr val="FF0000"/>
                          </a:solidFill>
                          <a:latin typeface="黑体" pitchFamily="49" charset="-122"/>
                          <a:ea typeface="黑体" pitchFamily="49" charset="-122"/>
                        </a:rPr>
                        <a:t>﹡ </a:t>
                      </a:r>
                      <a:r>
                        <a:rPr lang="zh-CN" altLang="en-US" sz="2800" dirty="0" smtClean="0">
                          <a:solidFill>
                            <a:schemeClr val="tx1"/>
                          </a:solidFill>
                          <a:latin typeface="黑体" pitchFamily="49" charset="-122"/>
                          <a:ea typeface="黑体" pitchFamily="49" charset="-122"/>
                        </a:rPr>
                        <a:t>结果：</a:t>
                      </a:r>
                      <a:r>
                        <a:rPr lang="zh-CN" altLang="en-US" sz="2800" dirty="0" smtClean="0">
                          <a:solidFill>
                            <a:schemeClr val="tx1"/>
                          </a:solidFill>
                          <a:latin typeface="楷体" pitchFamily="49" charset="-122"/>
                          <a:ea typeface="楷体" pitchFamily="49" charset="-122"/>
                        </a:rPr>
                        <a:t>公布结果，与费用和责任教师挂钩</a:t>
                      </a:r>
                      <a:endParaRPr lang="zh-CN" altLang="en-US" sz="2800" dirty="0">
                        <a:latin typeface="楷体" pitchFamily="49" charset="-122"/>
                        <a:ea typeface="楷体" pitchFamily="49" charset="-122"/>
                      </a:endParaRPr>
                    </a:p>
                  </a:txBody>
                  <a:tcPr/>
                </a:tc>
              </a:tr>
              <a:tr h="76417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2800" dirty="0" smtClean="0">
                          <a:solidFill>
                            <a:srgbClr val="FF0000"/>
                          </a:solidFill>
                          <a:latin typeface="黑体" pitchFamily="49" charset="-122"/>
                          <a:ea typeface="黑体" pitchFamily="49" charset="-122"/>
                        </a:rPr>
                        <a:t>﹡</a:t>
                      </a:r>
                      <a:r>
                        <a:rPr lang="en-US" altLang="zh-CN" sz="2800" baseline="0" dirty="0" smtClean="0">
                          <a:solidFill>
                            <a:srgbClr val="FF0000"/>
                          </a:solidFill>
                          <a:latin typeface="黑体" pitchFamily="49" charset="-122"/>
                          <a:ea typeface="黑体" pitchFamily="49" charset="-122"/>
                        </a:rPr>
                        <a:t> </a:t>
                      </a:r>
                      <a:r>
                        <a:rPr lang="zh-CN" altLang="en-US" sz="2800" dirty="0" smtClean="0">
                          <a:latin typeface="黑体" pitchFamily="49" charset="-122"/>
                          <a:ea typeface="黑体" pitchFamily="49" charset="-122"/>
                        </a:rPr>
                        <a:t>时间：</a:t>
                      </a:r>
                      <a:r>
                        <a:rPr lang="en-US" altLang="zh-CN" sz="2800" b="0" i="0" u="none" strike="noStrike" dirty="0" smtClean="0">
                          <a:latin typeface="楷体" pitchFamily="49" charset="-122"/>
                          <a:ea typeface="楷体" pitchFamily="49" charset="-122"/>
                        </a:rPr>
                        <a:t>2014</a:t>
                      </a:r>
                      <a:r>
                        <a:rPr lang="zh-CN" altLang="en-US" sz="2800" b="0" i="0" u="none" strike="noStrike" dirty="0" smtClean="0">
                          <a:latin typeface="楷体" pitchFamily="49" charset="-122"/>
                          <a:ea typeface="楷体" pitchFamily="49" charset="-122"/>
                        </a:rPr>
                        <a:t>年</a:t>
                      </a:r>
                      <a:r>
                        <a:rPr lang="en-US" altLang="zh-CN" sz="2800" b="0" i="0" u="none" strike="noStrike" dirty="0" smtClean="0">
                          <a:latin typeface="楷体" pitchFamily="49" charset="-122"/>
                          <a:ea typeface="楷体" pitchFamily="49" charset="-122"/>
                        </a:rPr>
                        <a:t>12</a:t>
                      </a:r>
                      <a:r>
                        <a:rPr lang="zh-CN" altLang="en-US" sz="2800" b="0" i="0" u="none" strike="noStrike" dirty="0" smtClean="0">
                          <a:latin typeface="楷体" pitchFamily="49" charset="-122"/>
                          <a:ea typeface="楷体" pitchFamily="49" charset="-122"/>
                        </a:rPr>
                        <a:t>月</a:t>
                      </a:r>
                      <a:endParaRPr lang="zh-CN" altLang="en-US" sz="2800" dirty="0" smtClean="0">
                        <a:latin typeface="楷体" pitchFamily="49" charset="-122"/>
                        <a:ea typeface="楷体" pitchFamily="49" charset="-122"/>
                      </a:endParaRPr>
                    </a:p>
                    <a:p>
                      <a:endParaRPr lang="zh-CN" altLang="en-US" dirty="0"/>
                    </a:p>
                  </a:txBody>
                  <a:tcPr/>
                </a:tc>
              </a:tr>
            </a:tbl>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graphicFrame>
        <p:nvGraphicFramePr>
          <p:cNvPr id="4" name="内容占位符 3"/>
          <p:cNvGraphicFramePr>
            <a:graphicFrameLocks noGrp="1"/>
          </p:cNvGraphicFramePr>
          <p:nvPr>
            <p:ph idx="1"/>
          </p:nvPr>
        </p:nvGraphicFramePr>
        <p:xfrm>
          <a:off x="1435100" y="260646"/>
          <a:ext cx="7499350" cy="5920108"/>
        </p:xfrm>
        <a:graphic>
          <a:graphicData uri="http://schemas.openxmlformats.org/drawingml/2006/table">
            <a:tbl>
              <a:tblPr firstRow="1" bandRow="1">
                <a:tableStyleId>{5C22544A-7EE6-4342-B048-85BDC9FD1C3A}</a:tableStyleId>
              </a:tblPr>
              <a:tblGrid>
                <a:gridCol w="7499350"/>
              </a:tblGrid>
              <a:tr h="115213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2800" dirty="0" smtClean="0"/>
                        <a:t>12</a:t>
                      </a:r>
                      <a:r>
                        <a:rPr lang="zh-CN" altLang="en-US" sz="2800" dirty="0" smtClean="0"/>
                        <a:t>、</a:t>
                      </a:r>
                      <a:r>
                        <a:rPr lang="zh-CN" altLang="en-US" sz="2800" b="0" i="0" u="none" strike="noStrike" dirty="0" smtClean="0">
                          <a:latin typeface="宋体"/>
                        </a:rPr>
                        <a:t>制订教学团队工作方案和教师考核实施方案</a:t>
                      </a:r>
                    </a:p>
                    <a:p>
                      <a:endParaRPr lang="zh-CN" altLang="en-US" dirty="0"/>
                    </a:p>
                  </a:txBody>
                  <a:tcPr/>
                </a:tc>
              </a:tr>
              <a:tr h="436986">
                <a:tc>
                  <a:txBody>
                    <a:bodyPr/>
                    <a:lstStyle/>
                    <a:p>
                      <a:endParaRPr lang="zh-CN" altLang="en-US" dirty="0"/>
                    </a:p>
                  </a:txBody>
                  <a:tcPr/>
                </a:tc>
              </a:tr>
              <a:tr h="2088232">
                <a:tc>
                  <a:txBody>
                    <a:bodyPr/>
                    <a:lstStyle/>
                    <a:p>
                      <a:pPr>
                        <a:lnSpc>
                          <a:spcPct val="150000"/>
                        </a:lnSpc>
                      </a:pPr>
                      <a:r>
                        <a:rPr lang="en-US" altLang="zh-CN" sz="2800" dirty="0" smtClean="0">
                          <a:solidFill>
                            <a:srgbClr val="FF0000"/>
                          </a:solidFill>
                          <a:latin typeface="黑体" pitchFamily="49" charset="-122"/>
                          <a:ea typeface="黑体" pitchFamily="49" charset="-122"/>
                        </a:rPr>
                        <a:t>﹡ </a:t>
                      </a:r>
                      <a:r>
                        <a:rPr lang="zh-CN" altLang="en-US" sz="2800" dirty="0" smtClean="0">
                          <a:solidFill>
                            <a:schemeClr val="tx1"/>
                          </a:solidFill>
                          <a:latin typeface="黑体" pitchFamily="49" charset="-122"/>
                          <a:ea typeface="黑体" pitchFamily="49" charset="-122"/>
                        </a:rPr>
                        <a:t>现状：</a:t>
                      </a:r>
                      <a:r>
                        <a:rPr lang="en-US" altLang="zh-CN" sz="2800" dirty="0" smtClean="0">
                          <a:solidFill>
                            <a:schemeClr val="tx1"/>
                          </a:solidFill>
                          <a:latin typeface="楷体" pitchFamily="49" charset="-122"/>
                          <a:ea typeface="楷体" pitchFamily="49" charset="-122"/>
                        </a:rPr>
                        <a:t>2013</a:t>
                      </a:r>
                      <a:r>
                        <a:rPr lang="zh-CN" altLang="en-US" sz="2800" dirty="0" smtClean="0">
                          <a:solidFill>
                            <a:schemeClr val="tx1"/>
                          </a:solidFill>
                          <a:latin typeface="楷体" pitchFamily="49" charset="-122"/>
                          <a:ea typeface="楷体" pitchFamily="49" charset="-122"/>
                        </a:rPr>
                        <a:t>年已经建成</a:t>
                      </a:r>
                      <a:r>
                        <a:rPr kumimoji="0" lang="en-US" altLang="zh-CN" sz="2800" kern="1200" dirty="0" smtClean="0">
                          <a:solidFill>
                            <a:schemeClr val="dk1"/>
                          </a:solidFill>
                          <a:latin typeface="楷体" pitchFamily="49" charset="-122"/>
                          <a:ea typeface="楷体" pitchFamily="49" charset="-122"/>
                          <a:cs typeface="+mn-cs"/>
                        </a:rPr>
                        <a:t>46</a:t>
                      </a:r>
                      <a:r>
                        <a:rPr kumimoji="0" lang="zh-CN" altLang="zh-CN" sz="2800" kern="1200" dirty="0" smtClean="0">
                          <a:solidFill>
                            <a:schemeClr val="dk1"/>
                          </a:solidFill>
                          <a:latin typeface="楷体" pitchFamily="49" charset="-122"/>
                          <a:ea typeface="楷体" pitchFamily="49" charset="-122"/>
                          <a:cs typeface="+mn-cs"/>
                        </a:rPr>
                        <a:t>个</a:t>
                      </a:r>
                      <a:r>
                        <a:rPr lang="zh-CN" altLang="en-US" sz="2800" dirty="0" smtClean="0">
                          <a:solidFill>
                            <a:schemeClr val="tx1"/>
                          </a:solidFill>
                          <a:latin typeface="楷体" pitchFamily="49" charset="-122"/>
                          <a:ea typeface="楷体" pitchFamily="49" charset="-122"/>
                        </a:rPr>
                        <a:t>专业教学团队和</a:t>
                      </a:r>
                      <a:r>
                        <a:rPr kumimoji="0" lang="en-US" altLang="zh-CN" sz="2800" kern="1200" dirty="0" smtClean="0">
                          <a:solidFill>
                            <a:schemeClr val="dk1"/>
                          </a:solidFill>
                          <a:latin typeface="楷体" pitchFamily="49" charset="-122"/>
                          <a:ea typeface="楷体" pitchFamily="49" charset="-122"/>
                          <a:cs typeface="+mn-cs"/>
                        </a:rPr>
                        <a:t>465</a:t>
                      </a:r>
                      <a:r>
                        <a:rPr kumimoji="0" lang="zh-CN" altLang="zh-CN" sz="2800" kern="1200" dirty="0" smtClean="0">
                          <a:solidFill>
                            <a:schemeClr val="dk1"/>
                          </a:solidFill>
                          <a:latin typeface="楷体" pitchFamily="49" charset="-122"/>
                          <a:ea typeface="楷体" pitchFamily="49" charset="-122"/>
                          <a:cs typeface="+mn-cs"/>
                        </a:rPr>
                        <a:t>个</a:t>
                      </a:r>
                      <a:r>
                        <a:rPr lang="zh-CN" altLang="en-US" sz="2800" dirty="0" smtClean="0">
                          <a:solidFill>
                            <a:schemeClr val="tx1"/>
                          </a:solidFill>
                          <a:latin typeface="楷体" pitchFamily="49" charset="-122"/>
                          <a:ea typeface="楷体" pitchFamily="49" charset="-122"/>
                        </a:rPr>
                        <a:t>课程教学团队；运行情况不平衡；缺少</a:t>
                      </a:r>
                      <a:r>
                        <a:rPr lang="zh-CN" altLang="en-US" sz="2800" b="0" i="0" u="none" strike="noStrike" dirty="0" smtClean="0">
                          <a:latin typeface="楷体" pitchFamily="49" charset="-122"/>
                          <a:ea typeface="楷体" pitchFamily="49" charset="-122"/>
                        </a:rPr>
                        <a:t>教学团队运行</a:t>
                      </a:r>
                      <a:r>
                        <a:rPr lang="zh-CN" altLang="en-US" sz="2800" dirty="0" smtClean="0">
                          <a:solidFill>
                            <a:schemeClr val="tx1"/>
                          </a:solidFill>
                          <a:latin typeface="楷体" pitchFamily="49" charset="-122"/>
                          <a:ea typeface="楷体" pitchFamily="49" charset="-122"/>
                        </a:rPr>
                        <a:t>规范要求和</a:t>
                      </a:r>
                      <a:r>
                        <a:rPr lang="zh-CN" altLang="en-US" sz="2800" b="0" i="0" u="none" strike="noStrike" dirty="0" smtClean="0">
                          <a:latin typeface="楷体" pitchFamily="49" charset="-122"/>
                          <a:ea typeface="楷体" pitchFamily="49" charset="-122"/>
                        </a:rPr>
                        <a:t>教师考核实施方案</a:t>
                      </a:r>
                      <a:r>
                        <a:rPr lang="zh-CN" altLang="en-US" sz="2800" dirty="0" smtClean="0">
                          <a:solidFill>
                            <a:schemeClr val="tx1"/>
                          </a:solidFill>
                          <a:latin typeface="楷体" pitchFamily="49" charset="-122"/>
                          <a:ea typeface="楷体" pitchFamily="49" charset="-122"/>
                        </a:rPr>
                        <a:t>。</a:t>
                      </a:r>
                      <a:endParaRPr lang="zh-CN" altLang="en-US" sz="2800" dirty="0">
                        <a:latin typeface="楷体" pitchFamily="49" charset="-122"/>
                        <a:ea typeface="楷体" pitchFamily="49" charset="-122"/>
                      </a:endParaRPr>
                    </a:p>
                  </a:txBody>
                  <a:tcPr/>
                </a:tc>
              </a:tr>
              <a:tr h="1080120">
                <a:tc>
                  <a:txBody>
                    <a:bodyPr/>
                    <a:lstStyle/>
                    <a:p>
                      <a:endParaRPr lang="en-US" altLang="zh-CN" sz="2800" dirty="0" smtClean="0">
                        <a:solidFill>
                          <a:schemeClr val="tx1"/>
                        </a:solidFill>
                        <a:latin typeface="黑体" pitchFamily="49" charset="-122"/>
                        <a:ea typeface="黑体" pitchFamily="49" charset="-122"/>
                      </a:endParaRPr>
                    </a:p>
                    <a:p>
                      <a:r>
                        <a:rPr lang="en-US" altLang="zh-CN" sz="2800" dirty="0" smtClean="0">
                          <a:solidFill>
                            <a:srgbClr val="FF0000"/>
                          </a:solidFill>
                          <a:latin typeface="黑体" pitchFamily="49" charset="-122"/>
                          <a:ea typeface="黑体" pitchFamily="49" charset="-122"/>
                        </a:rPr>
                        <a:t>﹡</a:t>
                      </a:r>
                      <a:r>
                        <a:rPr lang="en-US" altLang="zh-CN" sz="2800" dirty="0" smtClean="0">
                          <a:solidFill>
                            <a:schemeClr val="tx1"/>
                          </a:solidFill>
                          <a:latin typeface="黑体" pitchFamily="49" charset="-122"/>
                          <a:ea typeface="黑体" pitchFamily="49" charset="-122"/>
                        </a:rPr>
                        <a:t> </a:t>
                      </a:r>
                      <a:r>
                        <a:rPr lang="zh-CN" altLang="en-US" sz="2800" dirty="0" smtClean="0">
                          <a:solidFill>
                            <a:schemeClr val="tx1"/>
                          </a:solidFill>
                          <a:latin typeface="黑体" pitchFamily="49" charset="-122"/>
                          <a:ea typeface="黑体" pitchFamily="49" charset="-122"/>
                        </a:rPr>
                        <a:t>任务：</a:t>
                      </a:r>
                      <a:r>
                        <a:rPr lang="zh-CN" altLang="en-US" sz="2800" dirty="0" smtClean="0">
                          <a:solidFill>
                            <a:schemeClr val="tx1"/>
                          </a:solidFill>
                          <a:latin typeface="楷体" pitchFamily="49" charset="-122"/>
                          <a:ea typeface="楷体" pitchFamily="49" charset="-122"/>
                        </a:rPr>
                        <a:t>征求教师</a:t>
                      </a:r>
                      <a:r>
                        <a:rPr lang="zh-CN" altLang="en-US" sz="2800" b="0" dirty="0" smtClean="0">
                          <a:solidFill>
                            <a:schemeClr val="tx1"/>
                          </a:solidFill>
                          <a:latin typeface="楷体" pitchFamily="49" charset="-122"/>
                          <a:ea typeface="楷体" pitchFamily="49" charset="-122"/>
                        </a:rPr>
                        <a:t>意见，制</a:t>
                      </a:r>
                      <a:r>
                        <a:rPr lang="zh-CN" altLang="en-US" sz="2800" b="0" i="0" u="none" strike="noStrike" dirty="0" smtClean="0">
                          <a:latin typeface="楷体" pitchFamily="49" charset="-122"/>
                          <a:ea typeface="楷体" pitchFamily="49" charset="-122"/>
                        </a:rPr>
                        <a:t>订</a:t>
                      </a:r>
                      <a:r>
                        <a:rPr lang="zh-CN" altLang="en-US" sz="2800" b="0" dirty="0" smtClean="0">
                          <a:solidFill>
                            <a:schemeClr val="tx1"/>
                          </a:solidFill>
                          <a:latin typeface="楷体" pitchFamily="49" charset="-122"/>
                          <a:ea typeface="楷体" pitchFamily="49" charset="-122"/>
                        </a:rPr>
                        <a:t>可行</a:t>
                      </a:r>
                      <a:r>
                        <a:rPr lang="zh-CN" altLang="en-US" sz="2800" dirty="0" smtClean="0">
                          <a:solidFill>
                            <a:schemeClr val="tx1"/>
                          </a:solidFill>
                          <a:latin typeface="楷体" pitchFamily="49" charset="-122"/>
                          <a:ea typeface="楷体" pitchFamily="49" charset="-122"/>
                        </a:rPr>
                        <a:t>方案。</a:t>
                      </a:r>
                      <a:endParaRPr lang="en-US" altLang="zh-CN" sz="2800" dirty="0" smtClean="0">
                        <a:solidFill>
                          <a:schemeClr val="tx1"/>
                        </a:solidFill>
                        <a:latin typeface="楷体" pitchFamily="49" charset="-122"/>
                        <a:ea typeface="楷体" pitchFamily="49" charset="-122"/>
                      </a:endParaRPr>
                    </a:p>
                    <a:p>
                      <a:endParaRPr lang="zh-CN" altLang="en-US" sz="2800" dirty="0">
                        <a:solidFill>
                          <a:schemeClr val="tx1"/>
                        </a:solidFill>
                        <a:latin typeface="楷体" pitchFamily="49" charset="-122"/>
                        <a:ea typeface="楷体" pitchFamily="49" charset="-122"/>
                      </a:endParaRPr>
                    </a:p>
                  </a:txBody>
                  <a:tcPr/>
                </a:tc>
              </a:tr>
              <a:tr h="80409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2800" dirty="0" smtClean="0">
                          <a:solidFill>
                            <a:srgbClr val="FF0000"/>
                          </a:solidFill>
                          <a:latin typeface="黑体" pitchFamily="49" charset="-122"/>
                          <a:ea typeface="黑体" pitchFamily="49" charset="-122"/>
                        </a:rPr>
                        <a:t>﹡</a:t>
                      </a:r>
                      <a:r>
                        <a:rPr lang="en-US" altLang="zh-CN" sz="2800" baseline="0" dirty="0" smtClean="0">
                          <a:solidFill>
                            <a:srgbClr val="FF0000"/>
                          </a:solidFill>
                          <a:latin typeface="黑体" pitchFamily="49" charset="-122"/>
                          <a:ea typeface="黑体" pitchFamily="49" charset="-122"/>
                        </a:rPr>
                        <a:t> </a:t>
                      </a:r>
                      <a:r>
                        <a:rPr lang="zh-CN" altLang="en-US" sz="2800" dirty="0" smtClean="0">
                          <a:latin typeface="黑体" pitchFamily="49" charset="-122"/>
                          <a:ea typeface="黑体" pitchFamily="49" charset="-122"/>
                        </a:rPr>
                        <a:t>时间：</a:t>
                      </a:r>
                      <a:r>
                        <a:rPr lang="en-US" altLang="zh-CN" sz="2800" b="0" i="0" u="none" strike="noStrike" dirty="0" smtClean="0">
                          <a:latin typeface="楷体" pitchFamily="49" charset="-122"/>
                          <a:ea typeface="楷体" pitchFamily="49" charset="-122"/>
                        </a:rPr>
                        <a:t>2015</a:t>
                      </a:r>
                      <a:r>
                        <a:rPr lang="zh-CN" altLang="en-US" sz="2800" b="0" i="0" u="none" strike="noStrike" dirty="0" smtClean="0">
                          <a:latin typeface="楷体" pitchFamily="49" charset="-122"/>
                          <a:ea typeface="楷体" pitchFamily="49" charset="-122"/>
                        </a:rPr>
                        <a:t>年</a:t>
                      </a:r>
                      <a:r>
                        <a:rPr lang="en-US" altLang="zh-CN" sz="2800" b="0" i="0" u="none" strike="noStrike" dirty="0" smtClean="0">
                          <a:latin typeface="楷体" pitchFamily="49" charset="-122"/>
                          <a:ea typeface="楷体" pitchFamily="49" charset="-122"/>
                        </a:rPr>
                        <a:t>7</a:t>
                      </a:r>
                      <a:r>
                        <a:rPr lang="zh-CN" altLang="en-US" sz="2800" b="0" i="0" u="none" strike="noStrike" dirty="0" smtClean="0">
                          <a:latin typeface="楷体" pitchFamily="49" charset="-122"/>
                          <a:ea typeface="楷体" pitchFamily="49" charset="-122"/>
                        </a:rPr>
                        <a:t>月</a:t>
                      </a:r>
                      <a:endParaRPr lang="zh-CN" altLang="en-US" sz="2800" dirty="0" smtClean="0">
                        <a:latin typeface="楷体" pitchFamily="49" charset="-122"/>
                        <a:ea typeface="楷体" pitchFamily="49" charset="-122"/>
                      </a:endParaRPr>
                    </a:p>
                    <a:p>
                      <a:endParaRPr lang="zh-CN" altLang="en-US" dirty="0"/>
                    </a:p>
                  </a:txBody>
                  <a:tcPr/>
                </a:tc>
              </a:tr>
            </a:tbl>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graphicFrame>
        <p:nvGraphicFramePr>
          <p:cNvPr id="4" name="内容占位符 3"/>
          <p:cNvGraphicFramePr>
            <a:graphicFrameLocks noGrp="1"/>
          </p:cNvGraphicFramePr>
          <p:nvPr>
            <p:ph idx="1"/>
          </p:nvPr>
        </p:nvGraphicFramePr>
        <p:xfrm>
          <a:off x="1435100" y="260646"/>
          <a:ext cx="7499350" cy="4807113"/>
        </p:xfrm>
        <a:graphic>
          <a:graphicData uri="http://schemas.openxmlformats.org/drawingml/2006/table">
            <a:tbl>
              <a:tblPr firstRow="1" bandRow="1">
                <a:tableStyleId>{5C22544A-7EE6-4342-B048-85BDC9FD1C3A}</a:tableStyleId>
              </a:tblPr>
              <a:tblGrid>
                <a:gridCol w="7499350"/>
              </a:tblGrid>
              <a:tr h="81547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2800" dirty="0" smtClean="0"/>
                        <a:t>13</a:t>
                      </a:r>
                      <a:r>
                        <a:rPr lang="zh-CN" altLang="en-US" sz="2800" dirty="0" smtClean="0"/>
                        <a:t>、</a:t>
                      </a:r>
                      <a:r>
                        <a:rPr lang="zh-CN" altLang="en-US" sz="2800" b="0" i="0" u="none" strike="noStrike" dirty="0" smtClean="0">
                          <a:latin typeface="宋体"/>
                        </a:rPr>
                        <a:t>开展国开新平台培训</a:t>
                      </a:r>
                    </a:p>
                    <a:p>
                      <a:endParaRPr lang="zh-CN" altLang="en-US" dirty="0"/>
                    </a:p>
                  </a:txBody>
                  <a:tcPr/>
                </a:tc>
              </a:tr>
              <a:tr h="376371">
                <a:tc>
                  <a:txBody>
                    <a:bodyPr/>
                    <a:lstStyle/>
                    <a:p>
                      <a:endParaRPr lang="zh-CN" altLang="en-US" dirty="0"/>
                    </a:p>
                  </a:txBody>
                  <a:tcPr/>
                </a:tc>
              </a:tr>
              <a:tr h="1411395">
                <a:tc>
                  <a:txBody>
                    <a:bodyPr/>
                    <a:lstStyle/>
                    <a:p>
                      <a:r>
                        <a:rPr lang="en-US" altLang="zh-CN" sz="2800" dirty="0" smtClean="0">
                          <a:solidFill>
                            <a:srgbClr val="FF0000"/>
                          </a:solidFill>
                          <a:latin typeface="黑体" pitchFamily="49" charset="-122"/>
                          <a:ea typeface="黑体" pitchFamily="49" charset="-122"/>
                        </a:rPr>
                        <a:t>﹡ </a:t>
                      </a:r>
                      <a:r>
                        <a:rPr lang="zh-CN" altLang="en-US" sz="2800" dirty="0" smtClean="0">
                          <a:solidFill>
                            <a:schemeClr val="tx1"/>
                          </a:solidFill>
                          <a:latin typeface="黑体" pitchFamily="49" charset="-122"/>
                          <a:ea typeface="黑体" pitchFamily="49" charset="-122"/>
                        </a:rPr>
                        <a:t>现状：</a:t>
                      </a:r>
                      <a:r>
                        <a:rPr lang="zh-CN" altLang="en-US" sz="2800" b="0" i="0" u="none" strike="noStrike" dirty="0" smtClean="0">
                          <a:latin typeface="楷体" pitchFamily="49" charset="-122"/>
                          <a:ea typeface="楷体" pitchFamily="49" charset="-122"/>
                        </a:rPr>
                        <a:t>国开新平台已经开始第二学期试运行，全国性集中培训进行了两次，新平台功能强大，需要认真学习，下学期正式运行。</a:t>
                      </a:r>
                      <a:endParaRPr lang="zh-CN" altLang="en-US" sz="2800" dirty="0">
                        <a:latin typeface="楷体" pitchFamily="49" charset="-122"/>
                        <a:ea typeface="楷体" pitchFamily="49" charset="-122"/>
                      </a:endParaRPr>
                    </a:p>
                  </a:txBody>
                  <a:tcPr/>
                </a:tc>
              </a:tr>
              <a:tr h="1411395">
                <a:tc>
                  <a:txBody>
                    <a:bodyPr/>
                    <a:lstStyle/>
                    <a:p>
                      <a:r>
                        <a:rPr lang="en-US" altLang="zh-CN" sz="2800" dirty="0" smtClean="0">
                          <a:solidFill>
                            <a:srgbClr val="FF0000"/>
                          </a:solidFill>
                          <a:latin typeface="黑体" pitchFamily="49" charset="-122"/>
                          <a:ea typeface="黑体" pitchFamily="49" charset="-122"/>
                        </a:rPr>
                        <a:t>﹡ </a:t>
                      </a:r>
                      <a:r>
                        <a:rPr lang="zh-CN" altLang="en-US" sz="2800" dirty="0" smtClean="0">
                          <a:solidFill>
                            <a:schemeClr val="tx1"/>
                          </a:solidFill>
                          <a:latin typeface="黑体" pitchFamily="49" charset="-122"/>
                          <a:ea typeface="黑体" pitchFamily="49" charset="-122"/>
                        </a:rPr>
                        <a:t>任务：</a:t>
                      </a:r>
                      <a:r>
                        <a:rPr lang="zh-CN" altLang="en-US" sz="2800" dirty="0" smtClean="0">
                          <a:solidFill>
                            <a:schemeClr val="tx1"/>
                          </a:solidFill>
                          <a:latin typeface="楷体" pitchFamily="49" charset="-122"/>
                          <a:ea typeface="楷体" pitchFamily="49" charset="-122"/>
                        </a:rPr>
                        <a:t>全系统、全体教师（专兼职）必须参加培训，进行考试，持证上岗，不参加培训一票否决。</a:t>
                      </a:r>
                      <a:endParaRPr lang="zh-CN" altLang="en-US" sz="2800" dirty="0">
                        <a:latin typeface="楷体" pitchFamily="49" charset="-122"/>
                        <a:ea typeface="楷体" pitchFamily="49" charset="-122"/>
                      </a:endParaRPr>
                    </a:p>
                  </a:txBody>
                  <a:tcPr/>
                </a:tc>
              </a:tr>
              <a:tr h="79037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2800" dirty="0" smtClean="0">
                          <a:solidFill>
                            <a:srgbClr val="FF0000"/>
                          </a:solidFill>
                          <a:latin typeface="黑体" pitchFamily="49" charset="-122"/>
                          <a:ea typeface="黑体" pitchFamily="49" charset="-122"/>
                        </a:rPr>
                        <a:t>﹡</a:t>
                      </a:r>
                      <a:r>
                        <a:rPr lang="en-US" altLang="zh-CN" sz="2800" baseline="0" dirty="0" smtClean="0">
                          <a:solidFill>
                            <a:srgbClr val="FF0000"/>
                          </a:solidFill>
                          <a:latin typeface="黑体" pitchFamily="49" charset="-122"/>
                          <a:ea typeface="黑体" pitchFamily="49" charset="-122"/>
                        </a:rPr>
                        <a:t> </a:t>
                      </a:r>
                      <a:r>
                        <a:rPr lang="zh-CN" altLang="en-US" sz="2800" dirty="0" smtClean="0">
                          <a:latin typeface="黑体" pitchFamily="49" charset="-122"/>
                          <a:ea typeface="黑体" pitchFamily="49" charset="-122"/>
                        </a:rPr>
                        <a:t>时间：</a:t>
                      </a:r>
                      <a:r>
                        <a:rPr lang="en-US" altLang="zh-CN" sz="2800" b="0" i="0" u="none" strike="noStrike" dirty="0" smtClean="0">
                          <a:latin typeface="楷体" pitchFamily="49" charset="-122"/>
                          <a:ea typeface="楷体" pitchFamily="49" charset="-122"/>
                        </a:rPr>
                        <a:t>2014</a:t>
                      </a:r>
                      <a:r>
                        <a:rPr lang="zh-CN" altLang="en-US" sz="2800" b="0" i="0" u="none" strike="noStrike" dirty="0" smtClean="0">
                          <a:latin typeface="楷体" pitchFamily="49" charset="-122"/>
                          <a:ea typeface="楷体" pitchFamily="49" charset="-122"/>
                        </a:rPr>
                        <a:t>年</a:t>
                      </a:r>
                      <a:r>
                        <a:rPr lang="en-US" altLang="zh-CN" sz="2800" b="0" i="0" u="none" strike="noStrike" dirty="0" smtClean="0">
                          <a:latin typeface="楷体" pitchFamily="49" charset="-122"/>
                          <a:ea typeface="楷体" pitchFamily="49" charset="-122"/>
                        </a:rPr>
                        <a:t>12</a:t>
                      </a:r>
                      <a:r>
                        <a:rPr lang="zh-CN" altLang="en-US" sz="2800" b="0" i="0" u="none" strike="noStrike" dirty="0" smtClean="0">
                          <a:latin typeface="楷体" pitchFamily="49" charset="-122"/>
                          <a:ea typeface="楷体" pitchFamily="49" charset="-122"/>
                        </a:rPr>
                        <a:t>月</a:t>
                      </a:r>
                      <a:endParaRPr lang="zh-CN" altLang="en-US" sz="2800" dirty="0" smtClean="0">
                        <a:latin typeface="楷体" pitchFamily="49" charset="-122"/>
                        <a:ea typeface="楷体" pitchFamily="49" charset="-122"/>
                      </a:endParaRPr>
                    </a:p>
                    <a:p>
                      <a:endParaRPr lang="zh-CN" altLang="en-US" dirty="0"/>
                    </a:p>
                  </a:txBody>
                  <a:tcPr/>
                </a:tc>
              </a:tr>
            </a:tbl>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graphicFrame>
        <p:nvGraphicFramePr>
          <p:cNvPr id="4" name="内容占位符 3"/>
          <p:cNvGraphicFramePr>
            <a:graphicFrameLocks noGrp="1"/>
          </p:cNvGraphicFramePr>
          <p:nvPr>
            <p:ph idx="1"/>
          </p:nvPr>
        </p:nvGraphicFramePr>
        <p:xfrm>
          <a:off x="1435100" y="260646"/>
          <a:ext cx="7499350" cy="6400800"/>
        </p:xfrm>
        <a:graphic>
          <a:graphicData uri="http://schemas.openxmlformats.org/drawingml/2006/table">
            <a:tbl>
              <a:tblPr firstRow="1" bandRow="1">
                <a:tableStyleId>{5C22544A-7EE6-4342-B048-85BDC9FD1C3A}</a:tableStyleId>
              </a:tblPr>
              <a:tblGrid>
                <a:gridCol w="7499350"/>
              </a:tblGrid>
              <a:tr h="73208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2800" dirty="0" smtClean="0"/>
                        <a:t>14</a:t>
                      </a:r>
                      <a:r>
                        <a:rPr lang="zh-CN" altLang="en-US" sz="2800" dirty="0" smtClean="0"/>
                        <a:t>、</a:t>
                      </a:r>
                      <a:r>
                        <a:rPr lang="zh-CN" altLang="en-US" sz="2800" b="0" i="0" u="none" strike="noStrike" dirty="0" smtClean="0">
                          <a:latin typeface="宋体"/>
                        </a:rPr>
                        <a:t>建设文本和视频双导课程、小微课件和精品课程</a:t>
                      </a:r>
                    </a:p>
                    <a:p>
                      <a:endParaRPr lang="zh-CN" altLang="en-US" dirty="0"/>
                    </a:p>
                  </a:txBody>
                  <a:tcPr/>
                </a:tc>
              </a:tr>
              <a:tr h="364978">
                <a:tc>
                  <a:txBody>
                    <a:bodyPr/>
                    <a:lstStyle/>
                    <a:p>
                      <a:pPr>
                        <a:lnSpc>
                          <a:spcPct val="150000"/>
                        </a:lnSpc>
                      </a:pPr>
                      <a:endParaRPr lang="zh-CN" altLang="en-US" sz="1200" dirty="0">
                        <a:latin typeface="楷体" pitchFamily="49" charset="-122"/>
                        <a:ea typeface="楷体" pitchFamily="49" charset="-122"/>
                      </a:endParaRPr>
                    </a:p>
                  </a:txBody>
                  <a:tcPr/>
                </a:tc>
              </a:tr>
              <a:tr h="732082">
                <a:tc>
                  <a:txBody>
                    <a:bodyPr/>
                    <a:lstStyle/>
                    <a:p>
                      <a:pPr>
                        <a:lnSpc>
                          <a:spcPct val="150000"/>
                        </a:lnSpc>
                      </a:pPr>
                      <a:r>
                        <a:rPr lang="en-US" altLang="zh-CN" sz="2800" dirty="0" smtClean="0">
                          <a:solidFill>
                            <a:srgbClr val="FF0000"/>
                          </a:solidFill>
                          <a:latin typeface="黑体" pitchFamily="49" charset="-122"/>
                          <a:ea typeface="黑体" pitchFamily="49" charset="-122"/>
                        </a:rPr>
                        <a:t>﹡ </a:t>
                      </a:r>
                      <a:r>
                        <a:rPr lang="zh-CN" altLang="en-US" sz="2800" dirty="0" smtClean="0">
                          <a:solidFill>
                            <a:schemeClr val="tx1"/>
                          </a:solidFill>
                          <a:latin typeface="黑体" pitchFamily="49" charset="-122"/>
                          <a:ea typeface="黑体" pitchFamily="49" charset="-122"/>
                        </a:rPr>
                        <a:t>现状：</a:t>
                      </a:r>
                      <a:r>
                        <a:rPr lang="zh-CN" altLang="en-US" sz="2800" b="0" i="0" u="none" strike="noStrike" dirty="0" smtClean="0">
                          <a:latin typeface="楷体" pitchFamily="49" charset="-122"/>
                          <a:ea typeface="楷体" pitchFamily="49" charset="-122"/>
                        </a:rPr>
                        <a:t>文本双导课程基本都有，视频双导课程有差距，小微课件和精品课程建设差距很大。</a:t>
                      </a:r>
                      <a:endParaRPr lang="en-US" altLang="zh-CN" sz="2800" b="0" i="0" u="none" strike="noStrike" dirty="0" smtClean="0">
                        <a:latin typeface="楷体" pitchFamily="49" charset="-122"/>
                        <a:ea typeface="楷体" pitchFamily="49" charset="-122"/>
                      </a:endParaRPr>
                    </a:p>
                    <a:p>
                      <a:pPr>
                        <a:lnSpc>
                          <a:spcPct val="150000"/>
                        </a:lnSpc>
                      </a:pPr>
                      <a:r>
                        <a:rPr lang="zh-CN" altLang="en-US" sz="2800" b="0" i="0" u="none" strike="noStrike" dirty="0" smtClean="0">
                          <a:latin typeface="楷体" pitchFamily="49" charset="-122"/>
                          <a:ea typeface="楷体" pitchFamily="49" charset="-122"/>
                        </a:rPr>
                        <a:t>   目前：</a:t>
                      </a:r>
                      <a:r>
                        <a:rPr lang="en-US" altLang="zh-CN" sz="2800" b="0" i="0" u="none" strike="noStrike" dirty="0" smtClean="0">
                          <a:latin typeface="楷体" pitchFamily="49" charset="-122"/>
                          <a:ea typeface="楷体" pitchFamily="49" charset="-122"/>
                        </a:rPr>
                        <a:t>IP</a:t>
                      </a:r>
                      <a:r>
                        <a:rPr lang="zh-CN" altLang="en-US" sz="2800" b="0" i="0" u="none" strike="noStrike" dirty="0" smtClean="0">
                          <a:latin typeface="楷体" pitchFamily="49" charset="-122"/>
                          <a:ea typeface="楷体" pitchFamily="49" charset="-122"/>
                        </a:rPr>
                        <a:t>双导课</a:t>
                      </a:r>
                      <a:r>
                        <a:rPr lang="en-US" altLang="zh-CN" sz="2800" b="0" i="0" u="none" strike="noStrike" dirty="0" smtClean="0">
                          <a:latin typeface="楷体" pitchFamily="49" charset="-122"/>
                          <a:ea typeface="楷体" pitchFamily="49" charset="-122"/>
                        </a:rPr>
                        <a:t>94</a:t>
                      </a:r>
                      <a:r>
                        <a:rPr lang="zh-CN" altLang="en-US" sz="2800" b="0" i="0" u="none" strike="noStrike" dirty="0" smtClean="0">
                          <a:latin typeface="楷体" pitchFamily="49" charset="-122"/>
                          <a:ea typeface="楷体" pitchFamily="49" charset="-122"/>
                        </a:rPr>
                        <a:t>门。文本双导课</a:t>
                      </a:r>
                      <a:r>
                        <a:rPr lang="en-US" altLang="zh-CN" sz="2800" b="0" i="0" u="none" strike="noStrike" dirty="0" smtClean="0">
                          <a:latin typeface="楷体" pitchFamily="49" charset="-122"/>
                          <a:ea typeface="楷体" pitchFamily="49" charset="-122"/>
                        </a:rPr>
                        <a:t>450</a:t>
                      </a:r>
                      <a:r>
                        <a:rPr lang="zh-CN" altLang="en-US" sz="2800" b="0" i="0" u="none" strike="noStrike" dirty="0" smtClean="0">
                          <a:latin typeface="楷体" pitchFamily="49" charset="-122"/>
                          <a:ea typeface="楷体" pitchFamily="49" charset="-122"/>
                        </a:rPr>
                        <a:t>门。</a:t>
                      </a:r>
                      <a:endParaRPr lang="zh-CN" altLang="en-US" sz="2800" dirty="0">
                        <a:latin typeface="楷体" pitchFamily="49" charset="-122"/>
                        <a:ea typeface="楷体" pitchFamily="49" charset="-122"/>
                      </a:endParaRPr>
                    </a:p>
                  </a:txBody>
                  <a:tcPr/>
                </a:tc>
              </a:tr>
              <a:tr h="732082">
                <a:tc>
                  <a:txBody>
                    <a:bodyPr/>
                    <a:lstStyle/>
                    <a:p>
                      <a:pPr>
                        <a:lnSpc>
                          <a:spcPct val="150000"/>
                        </a:lnSpc>
                      </a:pPr>
                      <a:r>
                        <a:rPr lang="en-US" altLang="zh-CN" sz="2800" dirty="0" smtClean="0">
                          <a:solidFill>
                            <a:srgbClr val="FF0000"/>
                          </a:solidFill>
                          <a:latin typeface="黑体" pitchFamily="49" charset="-122"/>
                          <a:ea typeface="黑体" pitchFamily="49" charset="-122"/>
                        </a:rPr>
                        <a:t>﹡ </a:t>
                      </a:r>
                      <a:r>
                        <a:rPr lang="zh-CN" altLang="en-US" sz="2800" dirty="0" smtClean="0">
                          <a:solidFill>
                            <a:schemeClr val="tx1"/>
                          </a:solidFill>
                          <a:latin typeface="黑体" pitchFamily="49" charset="-122"/>
                          <a:ea typeface="黑体" pitchFamily="49" charset="-122"/>
                        </a:rPr>
                        <a:t>任务：</a:t>
                      </a:r>
                      <a:r>
                        <a:rPr lang="zh-CN" altLang="en-US" sz="2800" b="0" i="0" u="none" strike="noStrike" dirty="0" smtClean="0">
                          <a:latin typeface="楷体" pitchFamily="49" charset="-122"/>
                          <a:ea typeface="楷体" pitchFamily="49" charset="-122"/>
                        </a:rPr>
                        <a:t>文本和视频双导课程要在一年内实现</a:t>
                      </a:r>
                      <a:r>
                        <a:rPr lang="en-US" altLang="zh-CN" sz="2800" b="0" i="0" u="none" strike="noStrike" dirty="0" smtClean="0">
                          <a:latin typeface="楷体" pitchFamily="49" charset="-122"/>
                          <a:ea typeface="楷体" pitchFamily="49" charset="-122"/>
                        </a:rPr>
                        <a:t>100%</a:t>
                      </a:r>
                      <a:r>
                        <a:rPr lang="zh-CN" altLang="en-US" sz="2800" b="0" i="0" u="none" strike="noStrike" dirty="0" smtClean="0">
                          <a:latin typeface="楷体" pitchFamily="49" charset="-122"/>
                          <a:ea typeface="楷体" pitchFamily="49" charset="-122"/>
                        </a:rPr>
                        <a:t>。小微课件和精品课程建设要有方案、有计划。</a:t>
                      </a:r>
                      <a:endParaRPr lang="zh-CN" altLang="en-US" sz="2800" dirty="0">
                        <a:latin typeface="楷体" pitchFamily="49" charset="-122"/>
                        <a:ea typeface="楷体" pitchFamily="49" charset="-122"/>
                      </a:endParaRPr>
                    </a:p>
                  </a:txBody>
                  <a:tcPr/>
                </a:tc>
              </a:tr>
              <a:tr h="73208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2800" dirty="0" smtClean="0">
                          <a:solidFill>
                            <a:srgbClr val="FF0000"/>
                          </a:solidFill>
                          <a:latin typeface="黑体" pitchFamily="49" charset="-122"/>
                          <a:ea typeface="黑体" pitchFamily="49" charset="-122"/>
                        </a:rPr>
                        <a:t>﹡</a:t>
                      </a:r>
                      <a:r>
                        <a:rPr lang="en-US" altLang="zh-CN" sz="2800" baseline="0" dirty="0" smtClean="0">
                          <a:solidFill>
                            <a:srgbClr val="FF0000"/>
                          </a:solidFill>
                          <a:latin typeface="黑体" pitchFamily="49" charset="-122"/>
                          <a:ea typeface="黑体" pitchFamily="49" charset="-122"/>
                        </a:rPr>
                        <a:t> </a:t>
                      </a:r>
                      <a:r>
                        <a:rPr lang="zh-CN" altLang="en-US" sz="2800" dirty="0" smtClean="0">
                          <a:latin typeface="黑体" pitchFamily="49" charset="-122"/>
                          <a:ea typeface="黑体" pitchFamily="49" charset="-122"/>
                        </a:rPr>
                        <a:t>时间：</a:t>
                      </a:r>
                      <a:r>
                        <a:rPr lang="en-US" altLang="zh-CN" sz="2800" b="0" i="0" u="none" strike="noStrike" dirty="0" smtClean="0">
                          <a:latin typeface="楷体" pitchFamily="49" charset="-122"/>
                          <a:ea typeface="楷体" pitchFamily="49" charset="-122"/>
                        </a:rPr>
                        <a:t>2015</a:t>
                      </a:r>
                      <a:r>
                        <a:rPr lang="zh-CN" altLang="en-US" sz="2800" b="0" i="0" u="none" strike="noStrike" dirty="0" smtClean="0">
                          <a:latin typeface="楷体" pitchFamily="49" charset="-122"/>
                          <a:ea typeface="楷体" pitchFamily="49" charset="-122"/>
                        </a:rPr>
                        <a:t>年</a:t>
                      </a:r>
                      <a:r>
                        <a:rPr lang="en-US" altLang="zh-CN" sz="2800" b="0" i="0" u="none" strike="noStrike" dirty="0" smtClean="0">
                          <a:latin typeface="楷体" pitchFamily="49" charset="-122"/>
                          <a:ea typeface="楷体" pitchFamily="49" charset="-122"/>
                        </a:rPr>
                        <a:t>7</a:t>
                      </a:r>
                      <a:r>
                        <a:rPr lang="zh-CN" altLang="en-US" sz="2800" b="0" i="0" u="none" strike="noStrike" dirty="0" smtClean="0">
                          <a:latin typeface="楷体" pitchFamily="49" charset="-122"/>
                          <a:ea typeface="楷体" pitchFamily="49" charset="-122"/>
                        </a:rPr>
                        <a:t>月</a:t>
                      </a:r>
                      <a:endParaRPr lang="zh-CN" altLang="en-US" sz="2800" dirty="0" smtClean="0">
                        <a:latin typeface="楷体" pitchFamily="49" charset="-122"/>
                        <a:ea typeface="楷体" pitchFamily="49" charset="-122"/>
                      </a:endParaRPr>
                    </a:p>
                    <a:p>
                      <a:endParaRPr lang="zh-CN" altLang="en-US" dirty="0"/>
                    </a:p>
                  </a:txBody>
                  <a:tcPr/>
                </a:tc>
              </a:tr>
            </a:tbl>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graphicFrame>
        <p:nvGraphicFramePr>
          <p:cNvPr id="4" name="内容占位符 3"/>
          <p:cNvGraphicFramePr>
            <a:graphicFrameLocks noGrp="1"/>
          </p:cNvGraphicFramePr>
          <p:nvPr>
            <p:ph idx="1"/>
          </p:nvPr>
        </p:nvGraphicFramePr>
        <p:xfrm>
          <a:off x="1435100" y="260647"/>
          <a:ext cx="7499350" cy="5803223"/>
        </p:xfrm>
        <a:graphic>
          <a:graphicData uri="http://schemas.openxmlformats.org/drawingml/2006/table">
            <a:tbl>
              <a:tblPr firstRow="1" bandRow="1">
                <a:tableStyleId>{5C22544A-7EE6-4342-B048-85BDC9FD1C3A}</a:tableStyleId>
              </a:tblPr>
              <a:tblGrid>
                <a:gridCol w="7499350"/>
              </a:tblGrid>
              <a:tr h="46939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2800" dirty="0" smtClean="0"/>
                        <a:t>15</a:t>
                      </a:r>
                      <a:r>
                        <a:rPr lang="zh-CN" altLang="en-US" sz="2800" dirty="0" smtClean="0"/>
                        <a:t>、</a:t>
                      </a:r>
                      <a:r>
                        <a:rPr lang="zh-CN" altLang="en-US" sz="2800" b="0" i="0" u="none" strike="noStrike" dirty="0" smtClean="0">
                          <a:latin typeface="宋体"/>
                        </a:rPr>
                        <a:t>开发教务管理系列应用软件并试点</a:t>
                      </a:r>
                    </a:p>
                  </a:txBody>
                  <a:tcPr/>
                </a:tc>
              </a:tr>
              <a:tr h="234699">
                <a:tc>
                  <a:txBody>
                    <a:bodyPr/>
                    <a:lstStyle/>
                    <a:p>
                      <a:endParaRPr lang="zh-CN" altLang="en-US" sz="1100" dirty="0"/>
                    </a:p>
                  </a:txBody>
                  <a:tcPr/>
                </a:tc>
              </a:tr>
              <a:tr h="855960">
                <a:tc>
                  <a:txBody>
                    <a:bodyPr/>
                    <a:lstStyle/>
                    <a:p>
                      <a:r>
                        <a:rPr lang="en-US" altLang="zh-CN" sz="2800" dirty="0" smtClean="0">
                          <a:solidFill>
                            <a:srgbClr val="FF0000"/>
                          </a:solidFill>
                          <a:latin typeface="黑体" pitchFamily="49" charset="-122"/>
                          <a:ea typeface="黑体" pitchFamily="49" charset="-122"/>
                        </a:rPr>
                        <a:t>﹡ </a:t>
                      </a:r>
                      <a:r>
                        <a:rPr lang="zh-CN" altLang="en-US" sz="2800" dirty="0" smtClean="0">
                          <a:solidFill>
                            <a:schemeClr val="tx1"/>
                          </a:solidFill>
                          <a:latin typeface="黑体" pitchFamily="49" charset="-122"/>
                          <a:ea typeface="黑体" pitchFamily="49" charset="-122"/>
                        </a:rPr>
                        <a:t>现状：</a:t>
                      </a:r>
                      <a:r>
                        <a:rPr lang="zh-CN" altLang="en-US" sz="2800" dirty="0" smtClean="0">
                          <a:solidFill>
                            <a:schemeClr val="tx1"/>
                          </a:solidFill>
                          <a:latin typeface="楷体" pitchFamily="49" charset="-122"/>
                          <a:ea typeface="楷体" pitchFamily="49" charset="-122"/>
                        </a:rPr>
                        <a:t>数据量大、工作量大，容易出现问题。很多省级电大都有若干个应用软件系统。</a:t>
                      </a:r>
                      <a:endParaRPr lang="zh-CN" altLang="en-US" sz="2800" dirty="0">
                        <a:latin typeface="楷体" pitchFamily="49" charset="-122"/>
                        <a:ea typeface="楷体" pitchFamily="49" charset="-122"/>
                      </a:endParaRPr>
                    </a:p>
                  </a:txBody>
                  <a:tcPr/>
                </a:tc>
              </a:tr>
              <a:tr h="2876786">
                <a:tc>
                  <a:txBody>
                    <a:bodyPr/>
                    <a:lstStyle/>
                    <a:p>
                      <a:r>
                        <a:rPr lang="en-US" altLang="zh-CN" sz="2800" dirty="0" smtClean="0">
                          <a:solidFill>
                            <a:srgbClr val="FF0000"/>
                          </a:solidFill>
                          <a:latin typeface="黑体" pitchFamily="49" charset="-122"/>
                          <a:ea typeface="黑体" pitchFamily="49" charset="-122"/>
                        </a:rPr>
                        <a:t>﹡ </a:t>
                      </a:r>
                      <a:r>
                        <a:rPr lang="zh-CN" altLang="en-US" sz="2800" dirty="0" smtClean="0">
                          <a:latin typeface="黑体" pitchFamily="49" charset="-122"/>
                          <a:ea typeface="黑体" pitchFamily="49" charset="-122"/>
                        </a:rPr>
                        <a:t>任务：</a:t>
                      </a:r>
                      <a:endParaRPr kumimoji="0" lang="zh-CN" altLang="zh-CN" sz="1800" kern="1200" dirty="0" smtClean="0">
                        <a:solidFill>
                          <a:schemeClr val="dk1"/>
                        </a:solidFill>
                        <a:latin typeface="+mn-lt"/>
                        <a:ea typeface="+mn-ea"/>
                        <a:cs typeface="+mn-cs"/>
                      </a:endParaRPr>
                    </a:p>
                    <a:p>
                      <a:pPr>
                        <a:lnSpc>
                          <a:spcPct val="150000"/>
                        </a:lnSpc>
                      </a:pPr>
                      <a:r>
                        <a:rPr kumimoji="0" lang="en-US" altLang="zh-CN" sz="2400" kern="1200" dirty="0" smtClean="0">
                          <a:solidFill>
                            <a:schemeClr val="dk1"/>
                          </a:solidFill>
                          <a:latin typeface="楷体" pitchFamily="49" charset="-122"/>
                          <a:ea typeface="楷体" pitchFamily="49" charset="-122"/>
                          <a:cs typeface="+mn-cs"/>
                        </a:rPr>
                        <a:t>  1.</a:t>
                      </a:r>
                      <a:r>
                        <a:rPr kumimoji="0" lang="zh-CN" altLang="zh-CN" sz="2400" kern="1200" dirty="0" smtClean="0">
                          <a:solidFill>
                            <a:schemeClr val="dk1"/>
                          </a:solidFill>
                          <a:latin typeface="楷体" pitchFamily="49" charset="-122"/>
                          <a:ea typeface="楷体" pitchFamily="49" charset="-122"/>
                          <a:cs typeface="+mn-cs"/>
                        </a:rPr>
                        <a:t> 对以班级为单位的教学计划实行信息化管理。</a:t>
                      </a:r>
                    </a:p>
                    <a:p>
                      <a:pPr>
                        <a:lnSpc>
                          <a:spcPct val="150000"/>
                        </a:lnSpc>
                      </a:pPr>
                      <a:r>
                        <a:rPr kumimoji="0" lang="en-US" altLang="zh-CN" sz="2400" kern="1200" dirty="0" smtClean="0">
                          <a:solidFill>
                            <a:schemeClr val="dk1"/>
                          </a:solidFill>
                          <a:latin typeface="楷体" pitchFamily="49" charset="-122"/>
                          <a:ea typeface="楷体" pitchFamily="49" charset="-122"/>
                          <a:cs typeface="+mn-cs"/>
                        </a:rPr>
                        <a:t>  2.</a:t>
                      </a:r>
                      <a:r>
                        <a:rPr kumimoji="0" lang="zh-CN" altLang="zh-CN" sz="2400" kern="1200" dirty="0" smtClean="0">
                          <a:solidFill>
                            <a:schemeClr val="dk1"/>
                          </a:solidFill>
                          <a:latin typeface="楷体" pitchFamily="49" charset="-122"/>
                          <a:ea typeface="楷体" pitchFamily="49" charset="-122"/>
                          <a:cs typeface="+mn-cs"/>
                        </a:rPr>
                        <a:t> 形考成绩信息化管理试点。</a:t>
                      </a:r>
                    </a:p>
                    <a:p>
                      <a:pPr>
                        <a:lnSpc>
                          <a:spcPct val="150000"/>
                        </a:lnSpc>
                      </a:pPr>
                      <a:r>
                        <a:rPr kumimoji="0" lang="en-US" altLang="zh-CN" sz="2400" kern="1200" dirty="0" smtClean="0">
                          <a:solidFill>
                            <a:schemeClr val="dk1"/>
                          </a:solidFill>
                          <a:latin typeface="楷体" pitchFamily="49" charset="-122"/>
                          <a:ea typeface="楷体" pitchFamily="49" charset="-122"/>
                          <a:cs typeface="+mn-cs"/>
                        </a:rPr>
                        <a:t>  3.</a:t>
                      </a:r>
                      <a:r>
                        <a:rPr kumimoji="0" lang="zh-CN" altLang="zh-CN" sz="2400" kern="1200" dirty="0" smtClean="0">
                          <a:solidFill>
                            <a:schemeClr val="dk1"/>
                          </a:solidFill>
                          <a:latin typeface="楷体" pitchFamily="49" charset="-122"/>
                          <a:ea typeface="楷体" pitchFamily="49" charset="-122"/>
                          <a:cs typeface="+mn-cs"/>
                        </a:rPr>
                        <a:t> 进行课程报考信息化管理试点。</a:t>
                      </a:r>
                    </a:p>
                    <a:p>
                      <a:pPr>
                        <a:lnSpc>
                          <a:spcPct val="150000"/>
                        </a:lnSpc>
                      </a:pPr>
                      <a:r>
                        <a:rPr kumimoji="0" lang="en-US" altLang="zh-CN" sz="2400" kern="1200" dirty="0" smtClean="0">
                          <a:solidFill>
                            <a:schemeClr val="dk1"/>
                          </a:solidFill>
                          <a:latin typeface="楷体" pitchFamily="49" charset="-122"/>
                          <a:ea typeface="楷体" pitchFamily="49" charset="-122"/>
                          <a:cs typeface="+mn-cs"/>
                        </a:rPr>
                        <a:t>  4. </a:t>
                      </a:r>
                      <a:r>
                        <a:rPr kumimoji="0" lang="zh-CN" altLang="zh-CN" sz="2400" kern="1200" dirty="0" smtClean="0">
                          <a:solidFill>
                            <a:schemeClr val="dk1"/>
                          </a:solidFill>
                          <a:latin typeface="楷体" pitchFamily="49" charset="-122"/>
                          <a:ea typeface="楷体" pitchFamily="49" charset="-122"/>
                          <a:cs typeface="+mn-cs"/>
                        </a:rPr>
                        <a:t>开发论文指导系统。</a:t>
                      </a:r>
                    </a:p>
                    <a:p>
                      <a:pPr>
                        <a:lnSpc>
                          <a:spcPct val="150000"/>
                        </a:lnSpc>
                      </a:pPr>
                      <a:r>
                        <a:rPr kumimoji="0" lang="en-US" altLang="zh-CN" sz="2400" kern="1200" dirty="0" smtClean="0">
                          <a:solidFill>
                            <a:schemeClr val="dk1"/>
                          </a:solidFill>
                          <a:latin typeface="楷体" pitchFamily="49" charset="-122"/>
                          <a:ea typeface="楷体" pitchFamily="49" charset="-122"/>
                          <a:cs typeface="+mn-cs"/>
                        </a:rPr>
                        <a:t>  5. </a:t>
                      </a:r>
                      <a:r>
                        <a:rPr kumimoji="0" lang="zh-CN" altLang="zh-CN" sz="2400" kern="1200" dirty="0" smtClean="0">
                          <a:solidFill>
                            <a:schemeClr val="dk1"/>
                          </a:solidFill>
                          <a:latin typeface="楷体" pitchFamily="49" charset="-122"/>
                          <a:ea typeface="楷体" pitchFamily="49" charset="-122"/>
                          <a:cs typeface="+mn-cs"/>
                        </a:rPr>
                        <a:t>开发教师管理软件。</a:t>
                      </a:r>
                    </a:p>
                  </a:txBody>
                  <a:tcPr/>
                </a:tc>
              </a:tr>
              <a:tr h="81974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2400" dirty="0" smtClean="0">
                          <a:solidFill>
                            <a:srgbClr val="FF0000"/>
                          </a:solidFill>
                          <a:latin typeface="黑体" pitchFamily="49" charset="-122"/>
                          <a:ea typeface="黑体" pitchFamily="49" charset="-122"/>
                        </a:rPr>
                        <a:t>﹡</a:t>
                      </a:r>
                      <a:r>
                        <a:rPr lang="en-US" altLang="zh-CN" sz="2400" baseline="0" dirty="0" smtClean="0">
                          <a:solidFill>
                            <a:srgbClr val="FF0000"/>
                          </a:solidFill>
                          <a:latin typeface="黑体" pitchFamily="49" charset="-122"/>
                          <a:ea typeface="黑体" pitchFamily="49" charset="-122"/>
                        </a:rPr>
                        <a:t> </a:t>
                      </a:r>
                      <a:r>
                        <a:rPr lang="zh-CN" altLang="en-US" sz="2400" dirty="0" smtClean="0">
                          <a:latin typeface="黑体" pitchFamily="49" charset="-122"/>
                          <a:ea typeface="黑体" pitchFamily="49" charset="-122"/>
                        </a:rPr>
                        <a:t>时间：</a:t>
                      </a:r>
                      <a:r>
                        <a:rPr lang="en-US" altLang="zh-CN" sz="2400" b="0" i="0" u="none" strike="noStrike" dirty="0" smtClean="0">
                          <a:latin typeface="楷体" pitchFamily="49" charset="-122"/>
                          <a:ea typeface="楷体" pitchFamily="49" charset="-122"/>
                        </a:rPr>
                        <a:t>2015</a:t>
                      </a:r>
                      <a:r>
                        <a:rPr lang="zh-CN" altLang="en-US" sz="2400" b="0" i="0" u="none" strike="noStrike" dirty="0" smtClean="0">
                          <a:latin typeface="楷体" pitchFamily="49" charset="-122"/>
                          <a:ea typeface="楷体" pitchFamily="49" charset="-122"/>
                        </a:rPr>
                        <a:t>年</a:t>
                      </a:r>
                      <a:r>
                        <a:rPr lang="en-US" altLang="zh-CN" sz="2400" b="0" i="0" u="none" strike="noStrike" dirty="0" smtClean="0">
                          <a:latin typeface="楷体" pitchFamily="49" charset="-122"/>
                          <a:ea typeface="楷体" pitchFamily="49" charset="-122"/>
                        </a:rPr>
                        <a:t>7</a:t>
                      </a:r>
                      <a:r>
                        <a:rPr lang="zh-CN" altLang="en-US" sz="2400" b="0" i="0" u="none" strike="noStrike" dirty="0" smtClean="0">
                          <a:latin typeface="楷体" pitchFamily="49" charset="-122"/>
                          <a:ea typeface="楷体" pitchFamily="49" charset="-122"/>
                        </a:rPr>
                        <a:t>月</a:t>
                      </a:r>
                      <a:endParaRPr lang="zh-CN" altLang="en-US" sz="2400" dirty="0" smtClean="0">
                        <a:latin typeface="楷体" pitchFamily="49" charset="-122"/>
                        <a:ea typeface="楷体" pitchFamily="49" charset="-122"/>
                      </a:endParaRPr>
                    </a:p>
                  </a:txBody>
                  <a:tcPr/>
                </a:tc>
              </a:tr>
            </a:tbl>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dirty="0"/>
          </a:p>
        </p:txBody>
      </p:sp>
      <p:graphicFrame>
        <p:nvGraphicFramePr>
          <p:cNvPr id="4" name="内容占位符 3"/>
          <p:cNvGraphicFramePr>
            <a:graphicFrameLocks noGrp="1"/>
          </p:cNvGraphicFramePr>
          <p:nvPr>
            <p:ph idx="1"/>
          </p:nvPr>
        </p:nvGraphicFramePr>
        <p:xfrm>
          <a:off x="1435100" y="260650"/>
          <a:ext cx="7499350" cy="5576820"/>
        </p:xfrm>
        <a:graphic>
          <a:graphicData uri="http://schemas.openxmlformats.org/drawingml/2006/table">
            <a:tbl>
              <a:tblPr firstRow="1" bandRow="1">
                <a:tableStyleId>{5C22544A-7EE6-4342-B048-85BDC9FD1C3A}</a:tableStyleId>
              </a:tblPr>
              <a:tblGrid>
                <a:gridCol w="7499350"/>
              </a:tblGrid>
              <a:tr h="1080118">
                <a:tc>
                  <a:txBody>
                    <a:bodyPr/>
                    <a:lstStyle/>
                    <a:p>
                      <a:endParaRPr lang="en-US" altLang="zh-CN" sz="2800" dirty="0" smtClean="0"/>
                    </a:p>
                    <a:p>
                      <a:pPr algn="ctr"/>
                      <a:r>
                        <a:rPr lang="zh-CN" altLang="en-US" sz="2800" dirty="0" smtClean="0"/>
                        <a:t>教学工作要求</a:t>
                      </a:r>
                      <a:endParaRPr lang="zh-CN" altLang="en-US" sz="2800" dirty="0"/>
                    </a:p>
                  </a:txBody>
                  <a:tcPr/>
                </a:tc>
              </a:tr>
              <a:tr h="3888432">
                <a:tc>
                  <a:txBody>
                    <a:bodyPr/>
                    <a:lstStyle/>
                    <a:p>
                      <a:pPr>
                        <a:lnSpc>
                          <a:spcPct val="150000"/>
                        </a:lnSpc>
                      </a:pPr>
                      <a:r>
                        <a:rPr kumimoji="0" lang="en-US" altLang="zh-CN" sz="1800" kern="1200" dirty="0" smtClean="0">
                          <a:solidFill>
                            <a:schemeClr val="dk1"/>
                          </a:solidFill>
                          <a:latin typeface="+mn-lt"/>
                          <a:ea typeface="+mn-ea"/>
                          <a:cs typeface="+mn-cs"/>
                        </a:rPr>
                        <a:t>          </a:t>
                      </a:r>
                    </a:p>
                    <a:p>
                      <a:pPr>
                        <a:lnSpc>
                          <a:spcPct val="150000"/>
                        </a:lnSpc>
                      </a:pPr>
                      <a:r>
                        <a:rPr kumimoji="0" lang="en-US" altLang="zh-CN" sz="1800" kern="1200" dirty="0" smtClean="0">
                          <a:solidFill>
                            <a:schemeClr val="dk1"/>
                          </a:solidFill>
                          <a:latin typeface="+mn-lt"/>
                          <a:ea typeface="+mn-ea"/>
                          <a:cs typeface="+mn-cs"/>
                        </a:rPr>
                        <a:t>           </a:t>
                      </a:r>
                      <a:r>
                        <a:rPr kumimoji="0" lang="zh-CN" altLang="zh-CN" sz="2800" kern="1200" dirty="0" smtClean="0">
                          <a:solidFill>
                            <a:schemeClr val="dk1"/>
                          </a:solidFill>
                          <a:latin typeface="+mn-lt"/>
                          <a:ea typeface="+mn-ea"/>
                          <a:cs typeface="+mn-cs"/>
                        </a:rPr>
                        <a:t>本学期教学工作要结合党的群众路线教育实践活动整改工作要求和党政工作要点，围绕提高教学质量，抓好教学常规工作，抓好教学基本建设，落实教学基本过程，落实教学基本要求。</a:t>
                      </a:r>
                      <a:endParaRPr lang="zh-CN" altLang="en-US" sz="2800" dirty="0"/>
                    </a:p>
                  </a:txBody>
                  <a:tcPr/>
                </a:tc>
              </a:tr>
              <a:tr h="608270">
                <a:tc>
                  <a:txBody>
                    <a:bodyPr/>
                    <a:lstStyle/>
                    <a:p>
                      <a:endParaRPr lang="zh-CN" altLang="en-US" dirty="0"/>
                    </a:p>
                  </a:txBody>
                  <a:tcPr/>
                </a:tc>
              </a:tr>
            </a:tbl>
          </a:graphicData>
        </a:graphic>
      </p:graphicFrame>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graphicFrame>
        <p:nvGraphicFramePr>
          <p:cNvPr id="4" name="内容占位符 3"/>
          <p:cNvGraphicFramePr>
            <a:graphicFrameLocks noGrp="1"/>
          </p:cNvGraphicFramePr>
          <p:nvPr>
            <p:ph idx="1"/>
          </p:nvPr>
        </p:nvGraphicFramePr>
        <p:xfrm>
          <a:off x="1435100" y="260646"/>
          <a:ext cx="7499350" cy="5224090"/>
        </p:xfrm>
        <a:graphic>
          <a:graphicData uri="http://schemas.openxmlformats.org/drawingml/2006/table">
            <a:tbl>
              <a:tblPr firstRow="1" bandRow="1">
                <a:tableStyleId>{5C22544A-7EE6-4342-B048-85BDC9FD1C3A}</a:tableStyleId>
              </a:tblPr>
              <a:tblGrid>
                <a:gridCol w="7499350"/>
              </a:tblGrid>
              <a:tr h="103567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altLang="zh-CN" sz="28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2800" dirty="0" smtClean="0"/>
                        <a:t>16</a:t>
                      </a:r>
                      <a:r>
                        <a:rPr lang="zh-CN" altLang="en-US" sz="2800" dirty="0" smtClean="0"/>
                        <a:t>、</a:t>
                      </a:r>
                      <a:r>
                        <a:rPr lang="zh-CN" altLang="en-US" sz="2800" b="0" i="0" u="none" strike="noStrike" dirty="0" smtClean="0">
                          <a:latin typeface="宋体"/>
                        </a:rPr>
                        <a:t>举办网上</a:t>
                      </a:r>
                      <a:r>
                        <a:rPr lang="en-US" altLang="zh-CN" sz="2800" b="0" i="0" u="none" strike="noStrike" dirty="0" smtClean="0">
                          <a:latin typeface="宋体"/>
                        </a:rPr>
                        <a:t>(</a:t>
                      </a:r>
                      <a:r>
                        <a:rPr lang="zh-CN" altLang="en-US" sz="2800" b="0" i="0" u="none" strike="noStrike" dirty="0" smtClean="0">
                          <a:latin typeface="宋体"/>
                        </a:rPr>
                        <a:t>互动</a:t>
                      </a:r>
                      <a:r>
                        <a:rPr lang="en-US" altLang="zh-CN" sz="2800" b="0" i="0" u="none" strike="noStrike" dirty="0" smtClean="0">
                          <a:latin typeface="宋体"/>
                        </a:rPr>
                        <a:t>)</a:t>
                      </a:r>
                      <a:r>
                        <a:rPr lang="zh-CN" altLang="en-US" sz="2800" b="0" i="0" u="none" strike="noStrike" dirty="0" smtClean="0">
                          <a:latin typeface="宋体"/>
                        </a:rPr>
                        <a:t>教学竞赛</a:t>
                      </a:r>
                    </a:p>
                    <a:p>
                      <a:endParaRPr lang="zh-CN" altLang="en-US" dirty="0"/>
                    </a:p>
                  </a:txBody>
                  <a:tcPr/>
                </a:tc>
              </a:tr>
              <a:tr h="496556">
                <a:tc>
                  <a:txBody>
                    <a:bodyPr/>
                    <a:lstStyle/>
                    <a:p>
                      <a:endParaRPr lang="zh-CN" altLang="en-US" dirty="0"/>
                    </a:p>
                  </a:txBody>
                  <a:tcPr/>
                </a:tc>
              </a:tr>
              <a:tr h="851237">
                <a:tc>
                  <a:txBody>
                    <a:bodyPr/>
                    <a:lstStyle/>
                    <a:p>
                      <a:r>
                        <a:rPr lang="en-US" altLang="zh-CN" sz="2800" dirty="0" smtClean="0">
                          <a:solidFill>
                            <a:srgbClr val="FF0000"/>
                          </a:solidFill>
                          <a:latin typeface="黑体" pitchFamily="49" charset="-122"/>
                          <a:ea typeface="黑体" pitchFamily="49" charset="-122"/>
                        </a:rPr>
                        <a:t>﹡ </a:t>
                      </a:r>
                      <a:r>
                        <a:rPr lang="zh-CN" altLang="en-US" sz="2800" dirty="0" smtClean="0">
                          <a:solidFill>
                            <a:schemeClr val="tx1"/>
                          </a:solidFill>
                          <a:latin typeface="黑体" pitchFamily="49" charset="-122"/>
                          <a:ea typeface="黑体" pitchFamily="49" charset="-122"/>
                        </a:rPr>
                        <a:t>现状：</a:t>
                      </a:r>
                      <a:r>
                        <a:rPr lang="zh-CN" altLang="en-US" sz="2800" b="0" i="0" u="none" strike="noStrike" dirty="0" smtClean="0">
                          <a:latin typeface="楷体" pitchFamily="49" charset="-122"/>
                          <a:ea typeface="楷体" pitchFamily="49" charset="-122"/>
                        </a:rPr>
                        <a:t>网上</a:t>
                      </a:r>
                      <a:r>
                        <a:rPr lang="en-US" altLang="zh-CN" sz="2800" b="0" i="0" u="none" strike="noStrike" dirty="0" smtClean="0">
                          <a:latin typeface="楷体" pitchFamily="49" charset="-122"/>
                          <a:ea typeface="楷体" pitchFamily="49" charset="-122"/>
                        </a:rPr>
                        <a:t>(</a:t>
                      </a:r>
                      <a:r>
                        <a:rPr lang="zh-CN" altLang="en-US" sz="2800" b="0" i="0" u="none" strike="noStrike" dirty="0" smtClean="0">
                          <a:latin typeface="楷体" pitchFamily="49" charset="-122"/>
                          <a:ea typeface="楷体" pitchFamily="49" charset="-122"/>
                        </a:rPr>
                        <a:t>互动</a:t>
                      </a:r>
                      <a:r>
                        <a:rPr lang="en-US" altLang="zh-CN" sz="2800" b="0" i="0" u="none" strike="noStrike" dirty="0" smtClean="0">
                          <a:latin typeface="楷体" pitchFamily="49" charset="-122"/>
                          <a:ea typeface="楷体" pitchFamily="49" charset="-122"/>
                        </a:rPr>
                        <a:t>)</a:t>
                      </a:r>
                      <a:r>
                        <a:rPr lang="zh-CN" altLang="en-US" sz="2800" b="0" i="0" u="none" strike="noStrike" dirty="0" smtClean="0">
                          <a:latin typeface="楷体" pitchFamily="49" charset="-122"/>
                          <a:ea typeface="楷体" pitchFamily="49" charset="-122"/>
                        </a:rPr>
                        <a:t>教学 </a:t>
                      </a:r>
                      <a:r>
                        <a:rPr lang="zh-CN" altLang="en-US" sz="2800" dirty="0" smtClean="0">
                          <a:solidFill>
                            <a:schemeClr val="tx1"/>
                          </a:solidFill>
                          <a:latin typeface="楷体" pitchFamily="49" charset="-122"/>
                          <a:ea typeface="楷体" pitchFamily="49" charset="-122"/>
                        </a:rPr>
                        <a:t>不平衡、不理想</a:t>
                      </a:r>
                      <a:endParaRPr lang="zh-CN" altLang="en-US" sz="2800" dirty="0">
                        <a:latin typeface="楷体" pitchFamily="49" charset="-122"/>
                        <a:ea typeface="楷体" pitchFamily="49" charset="-122"/>
                      </a:endParaRPr>
                    </a:p>
                  </a:txBody>
                  <a:tcPr/>
                </a:tc>
              </a:tr>
              <a:tr h="1621425">
                <a:tc>
                  <a:txBody>
                    <a:bodyPr/>
                    <a:lstStyle/>
                    <a:p>
                      <a:pPr>
                        <a:lnSpc>
                          <a:spcPct val="150000"/>
                        </a:lnSpc>
                      </a:pPr>
                      <a:r>
                        <a:rPr lang="en-US" altLang="zh-CN" sz="2800" dirty="0" smtClean="0">
                          <a:solidFill>
                            <a:srgbClr val="FF0000"/>
                          </a:solidFill>
                          <a:latin typeface="黑体" pitchFamily="49" charset="-122"/>
                          <a:ea typeface="黑体" pitchFamily="49" charset="-122"/>
                        </a:rPr>
                        <a:t>﹡ </a:t>
                      </a:r>
                      <a:r>
                        <a:rPr lang="zh-CN" altLang="en-US" sz="2800" dirty="0" smtClean="0">
                          <a:latin typeface="黑体" pitchFamily="49" charset="-122"/>
                          <a:ea typeface="黑体" pitchFamily="49" charset="-122"/>
                        </a:rPr>
                        <a:t>任务：</a:t>
                      </a:r>
                      <a:r>
                        <a:rPr lang="zh-CN" altLang="en-US" sz="2800" dirty="0" smtClean="0">
                          <a:latin typeface="楷体" pitchFamily="49" charset="-122"/>
                          <a:ea typeface="楷体" pitchFamily="49" charset="-122"/>
                        </a:rPr>
                        <a:t>教师要加强网上教学（互动），学校给予鼓励（一等奖 二等奖 优秀奖）</a:t>
                      </a:r>
                      <a:endParaRPr lang="zh-CN" altLang="en-US" sz="2800" dirty="0">
                        <a:latin typeface="楷体" pitchFamily="49" charset="-122"/>
                        <a:ea typeface="楷体" pitchFamily="49" charset="-122"/>
                      </a:endParaRPr>
                    </a:p>
                  </a:txBody>
                  <a:tcPr/>
                </a:tc>
              </a:tr>
              <a:tr h="103567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2800" dirty="0" smtClean="0">
                          <a:solidFill>
                            <a:srgbClr val="FF0000"/>
                          </a:solidFill>
                          <a:latin typeface="黑体" pitchFamily="49" charset="-122"/>
                          <a:ea typeface="黑体" pitchFamily="49" charset="-122"/>
                        </a:rPr>
                        <a:t>﹡</a:t>
                      </a:r>
                      <a:r>
                        <a:rPr lang="en-US" altLang="zh-CN" sz="2800" baseline="0" dirty="0" smtClean="0">
                          <a:solidFill>
                            <a:srgbClr val="FF0000"/>
                          </a:solidFill>
                          <a:latin typeface="黑体" pitchFamily="49" charset="-122"/>
                          <a:ea typeface="黑体" pitchFamily="49" charset="-122"/>
                        </a:rPr>
                        <a:t> </a:t>
                      </a:r>
                      <a:r>
                        <a:rPr lang="zh-CN" altLang="en-US" sz="2800" dirty="0" smtClean="0">
                          <a:latin typeface="黑体" pitchFamily="49" charset="-122"/>
                          <a:ea typeface="黑体" pitchFamily="49" charset="-122"/>
                        </a:rPr>
                        <a:t>时间：</a:t>
                      </a:r>
                      <a:r>
                        <a:rPr lang="en-US" altLang="zh-CN" sz="2800" b="0" i="0" u="none" strike="noStrike" dirty="0" smtClean="0">
                          <a:latin typeface="楷体" pitchFamily="49" charset="-122"/>
                          <a:ea typeface="楷体" pitchFamily="49" charset="-122"/>
                        </a:rPr>
                        <a:t>2015</a:t>
                      </a:r>
                      <a:r>
                        <a:rPr lang="zh-CN" altLang="en-US" sz="2800" b="0" i="0" u="none" strike="noStrike" dirty="0" smtClean="0">
                          <a:latin typeface="楷体" pitchFamily="49" charset="-122"/>
                          <a:ea typeface="楷体" pitchFamily="49" charset="-122"/>
                        </a:rPr>
                        <a:t>年</a:t>
                      </a:r>
                      <a:r>
                        <a:rPr lang="en-US" altLang="zh-CN" sz="2800" b="0" i="0" u="none" strike="noStrike" dirty="0" smtClean="0">
                          <a:latin typeface="楷体" pitchFamily="49" charset="-122"/>
                          <a:ea typeface="楷体" pitchFamily="49" charset="-122"/>
                        </a:rPr>
                        <a:t>7</a:t>
                      </a:r>
                      <a:r>
                        <a:rPr lang="zh-CN" altLang="en-US" sz="2800" b="0" i="0" u="none" strike="noStrike" dirty="0" smtClean="0">
                          <a:latin typeface="楷体" pitchFamily="49" charset="-122"/>
                          <a:ea typeface="楷体" pitchFamily="49" charset="-122"/>
                        </a:rPr>
                        <a:t>月前</a:t>
                      </a:r>
                      <a:endParaRPr lang="zh-CN" altLang="en-US" sz="2800" dirty="0" smtClean="0">
                        <a:latin typeface="楷体" pitchFamily="49" charset="-122"/>
                        <a:ea typeface="楷体" pitchFamily="49" charset="-122"/>
                      </a:endParaRPr>
                    </a:p>
                    <a:p>
                      <a:endParaRPr lang="zh-CN" altLang="en-US" dirty="0"/>
                    </a:p>
                  </a:txBody>
                  <a:tcPr/>
                </a:tc>
              </a:tr>
            </a:tbl>
          </a:graphicData>
        </a:graphic>
      </p:graphicFrame>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graphicFrame>
        <p:nvGraphicFramePr>
          <p:cNvPr id="4" name="内容占位符 3"/>
          <p:cNvGraphicFramePr>
            <a:graphicFrameLocks noGrp="1"/>
          </p:cNvGraphicFramePr>
          <p:nvPr>
            <p:ph idx="1"/>
          </p:nvPr>
        </p:nvGraphicFramePr>
        <p:xfrm>
          <a:off x="1435100" y="260646"/>
          <a:ext cx="7499350" cy="5114567"/>
        </p:xfrm>
        <a:graphic>
          <a:graphicData uri="http://schemas.openxmlformats.org/drawingml/2006/table">
            <a:tbl>
              <a:tblPr firstRow="1" bandRow="1">
                <a:tableStyleId>{5C22544A-7EE6-4342-B048-85BDC9FD1C3A}</a:tableStyleId>
              </a:tblPr>
              <a:tblGrid>
                <a:gridCol w="7499350"/>
              </a:tblGrid>
              <a:tr h="92917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2800" dirty="0" smtClean="0"/>
                        <a:t>17</a:t>
                      </a:r>
                      <a:r>
                        <a:rPr lang="zh-CN" altLang="en-US" sz="2800" dirty="0" smtClean="0"/>
                        <a:t>、</a:t>
                      </a:r>
                      <a:r>
                        <a:rPr lang="zh-CN" altLang="en-US" sz="2800" b="0" i="0" u="none" strike="noStrike" dirty="0" smtClean="0">
                          <a:latin typeface="宋体"/>
                        </a:rPr>
                        <a:t>开展“进课堂”、“进班级”听评课活动</a:t>
                      </a:r>
                    </a:p>
                    <a:p>
                      <a:endParaRPr lang="zh-CN" altLang="en-US" dirty="0"/>
                    </a:p>
                  </a:txBody>
                  <a:tcPr/>
                </a:tc>
              </a:tr>
              <a:tr h="428848">
                <a:tc>
                  <a:txBody>
                    <a:bodyPr/>
                    <a:lstStyle/>
                    <a:p>
                      <a:endParaRPr lang="zh-CN" altLang="en-US" dirty="0"/>
                    </a:p>
                  </a:txBody>
                  <a:tcPr/>
                </a:tc>
              </a:tr>
              <a:tr h="1608179">
                <a:tc>
                  <a:txBody>
                    <a:bodyPr/>
                    <a:lstStyle/>
                    <a:p>
                      <a:pPr>
                        <a:lnSpc>
                          <a:spcPct val="150000"/>
                        </a:lnSpc>
                      </a:pPr>
                      <a:r>
                        <a:rPr lang="en-US" altLang="zh-CN" sz="2800" dirty="0" smtClean="0">
                          <a:solidFill>
                            <a:srgbClr val="FF0000"/>
                          </a:solidFill>
                          <a:latin typeface="黑体" pitchFamily="49" charset="-122"/>
                          <a:ea typeface="黑体" pitchFamily="49" charset="-122"/>
                        </a:rPr>
                        <a:t>﹡ </a:t>
                      </a:r>
                      <a:r>
                        <a:rPr lang="zh-CN" altLang="en-US" sz="2800" dirty="0" smtClean="0">
                          <a:solidFill>
                            <a:schemeClr val="tx1"/>
                          </a:solidFill>
                          <a:latin typeface="黑体" pitchFamily="49" charset="-122"/>
                          <a:ea typeface="黑体" pitchFamily="49" charset="-122"/>
                        </a:rPr>
                        <a:t>现状：</a:t>
                      </a:r>
                      <a:r>
                        <a:rPr lang="zh-CN" altLang="en-US" sz="2800" dirty="0" smtClean="0">
                          <a:solidFill>
                            <a:schemeClr val="tx1"/>
                          </a:solidFill>
                          <a:latin typeface="楷体" pitchFamily="49" charset="-122"/>
                          <a:ea typeface="楷体" pitchFamily="49" charset="-122"/>
                        </a:rPr>
                        <a:t>教学相关部门</a:t>
                      </a:r>
                      <a:r>
                        <a:rPr lang="zh-CN" altLang="en-US" sz="2800" dirty="0" smtClean="0">
                          <a:latin typeface="楷体" pitchFamily="49" charset="-122"/>
                          <a:ea typeface="楷体" pitchFamily="49" charset="-122"/>
                        </a:rPr>
                        <a:t>中层干部和</a:t>
                      </a:r>
                      <a:r>
                        <a:rPr lang="zh-CN" altLang="en-US" sz="2800" dirty="0" smtClean="0">
                          <a:solidFill>
                            <a:schemeClr val="tx1"/>
                          </a:solidFill>
                          <a:latin typeface="楷体" pitchFamily="49" charset="-122"/>
                          <a:ea typeface="楷体" pitchFamily="49" charset="-122"/>
                        </a:rPr>
                        <a:t>教师对责任课程情况了解不多</a:t>
                      </a:r>
                      <a:endParaRPr lang="zh-CN" altLang="en-US" sz="2800" dirty="0">
                        <a:latin typeface="楷体" pitchFamily="49" charset="-122"/>
                        <a:ea typeface="楷体" pitchFamily="49" charset="-122"/>
                      </a:endParaRPr>
                    </a:p>
                  </a:txBody>
                  <a:tcPr/>
                </a:tc>
              </a:tr>
              <a:tr h="92917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2800" dirty="0" smtClean="0">
                          <a:solidFill>
                            <a:srgbClr val="FF0000"/>
                          </a:solidFill>
                          <a:latin typeface="黑体" pitchFamily="49" charset="-122"/>
                          <a:ea typeface="黑体" pitchFamily="49" charset="-122"/>
                        </a:rPr>
                        <a:t>﹡ </a:t>
                      </a:r>
                      <a:r>
                        <a:rPr lang="zh-CN" altLang="en-US" sz="2800" dirty="0" smtClean="0">
                          <a:latin typeface="黑体" pitchFamily="49" charset="-122"/>
                          <a:ea typeface="黑体" pitchFamily="49" charset="-122"/>
                        </a:rPr>
                        <a:t>任务：</a:t>
                      </a:r>
                      <a:r>
                        <a:rPr lang="zh-CN" altLang="en-US" sz="2800" dirty="0" smtClean="0">
                          <a:solidFill>
                            <a:schemeClr val="tx1"/>
                          </a:solidFill>
                          <a:latin typeface="楷体" pitchFamily="49" charset="-122"/>
                          <a:ea typeface="楷体" pitchFamily="49" charset="-122"/>
                        </a:rPr>
                        <a:t>教学相关部门</a:t>
                      </a:r>
                      <a:r>
                        <a:rPr lang="zh-CN" altLang="en-US" sz="2800" dirty="0" smtClean="0">
                          <a:latin typeface="楷体" pitchFamily="49" charset="-122"/>
                          <a:ea typeface="楷体" pitchFamily="49" charset="-122"/>
                        </a:rPr>
                        <a:t>中层干部每学期听课</a:t>
                      </a:r>
                      <a:r>
                        <a:rPr lang="en-US" altLang="zh-CN" sz="2800" dirty="0" smtClean="0">
                          <a:latin typeface="楷体" pitchFamily="49" charset="-122"/>
                          <a:ea typeface="楷体" pitchFamily="49" charset="-122"/>
                        </a:rPr>
                        <a:t>3</a:t>
                      </a:r>
                      <a:r>
                        <a:rPr lang="zh-CN" altLang="en-US" sz="2800" dirty="0" smtClean="0">
                          <a:latin typeface="楷体" pitchFamily="49" charset="-122"/>
                          <a:ea typeface="楷体" pitchFamily="49" charset="-122"/>
                        </a:rPr>
                        <a:t>次，教师每学期听课</a:t>
                      </a:r>
                      <a:r>
                        <a:rPr lang="en-US" altLang="zh-CN" sz="2800" dirty="0" smtClean="0">
                          <a:latin typeface="楷体" pitchFamily="49" charset="-122"/>
                          <a:ea typeface="楷体" pitchFamily="49" charset="-122"/>
                        </a:rPr>
                        <a:t>1</a:t>
                      </a:r>
                      <a:r>
                        <a:rPr lang="zh-CN" altLang="en-US" sz="2800" dirty="0" smtClean="0">
                          <a:latin typeface="楷体" pitchFamily="49" charset="-122"/>
                          <a:ea typeface="楷体" pitchFamily="49" charset="-122"/>
                        </a:rPr>
                        <a:t>次以上</a:t>
                      </a:r>
                      <a:endParaRPr kumimoji="0" lang="zh-CN" altLang="zh-CN" sz="2800" kern="1200" dirty="0" smtClean="0">
                        <a:solidFill>
                          <a:schemeClr val="dk1"/>
                        </a:solidFill>
                        <a:latin typeface="楷体" pitchFamily="49" charset="-122"/>
                        <a:ea typeface="楷体" pitchFamily="49" charset="-122"/>
                        <a:cs typeface="+mn-cs"/>
                      </a:endParaRPr>
                    </a:p>
                    <a:p>
                      <a:endParaRPr lang="zh-CN" altLang="en-US" dirty="0"/>
                    </a:p>
                  </a:txBody>
                  <a:tcPr/>
                </a:tc>
              </a:tr>
              <a:tr h="92917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2800" dirty="0" smtClean="0">
                          <a:solidFill>
                            <a:srgbClr val="FF0000"/>
                          </a:solidFill>
                          <a:latin typeface="黑体" pitchFamily="49" charset="-122"/>
                          <a:ea typeface="黑体" pitchFamily="49" charset="-122"/>
                        </a:rPr>
                        <a:t>﹡</a:t>
                      </a:r>
                      <a:r>
                        <a:rPr lang="en-US" altLang="zh-CN" sz="2800" baseline="0" dirty="0" smtClean="0">
                          <a:solidFill>
                            <a:srgbClr val="FF0000"/>
                          </a:solidFill>
                          <a:latin typeface="黑体" pitchFamily="49" charset="-122"/>
                          <a:ea typeface="黑体" pitchFamily="49" charset="-122"/>
                        </a:rPr>
                        <a:t> </a:t>
                      </a:r>
                      <a:r>
                        <a:rPr lang="zh-CN" altLang="en-US" sz="2800" dirty="0" smtClean="0">
                          <a:latin typeface="黑体" pitchFamily="49" charset="-122"/>
                          <a:ea typeface="黑体" pitchFamily="49" charset="-122"/>
                        </a:rPr>
                        <a:t>时间：</a:t>
                      </a:r>
                      <a:r>
                        <a:rPr lang="en-US" altLang="zh-CN" sz="2800" b="0" i="0" u="none" strike="noStrike" dirty="0" smtClean="0">
                          <a:latin typeface="楷体" pitchFamily="49" charset="-122"/>
                          <a:ea typeface="楷体" pitchFamily="49" charset="-122"/>
                        </a:rPr>
                        <a:t>2014</a:t>
                      </a:r>
                      <a:r>
                        <a:rPr lang="zh-CN" altLang="en-US" sz="2800" b="0" i="0" u="none" strike="noStrike" dirty="0" smtClean="0">
                          <a:latin typeface="楷体" pitchFamily="49" charset="-122"/>
                          <a:ea typeface="楷体" pitchFamily="49" charset="-122"/>
                        </a:rPr>
                        <a:t>年</a:t>
                      </a:r>
                      <a:r>
                        <a:rPr lang="en-US" altLang="zh-CN" sz="2800" b="0" i="0" u="none" strike="noStrike" dirty="0" smtClean="0">
                          <a:latin typeface="楷体" pitchFamily="49" charset="-122"/>
                          <a:ea typeface="楷体" pitchFamily="49" charset="-122"/>
                        </a:rPr>
                        <a:t>10-12</a:t>
                      </a:r>
                      <a:r>
                        <a:rPr lang="zh-CN" altLang="en-US" sz="2800" b="0" i="0" u="none" strike="noStrike" dirty="0" smtClean="0">
                          <a:latin typeface="楷体" pitchFamily="49" charset="-122"/>
                          <a:ea typeface="楷体" pitchFamily="49" charset="-122"/>
                        </a:rPr>
                        <a:t>月</a:t>
                      </a:r>
                      <a:endParaRPr lang="zh-CN" altLang="en-US" sz="2800" dirty="0" smtClean="0">
                        <a:latin typeface="楷体" pitchFamily="49" charset="-122"/>
                        <a:ea typeface="楷体" pitchFamily="49" charset="-122"/>
                      </a:endParaRPr>
                    </a:p>
                    <a:p>
                      <a:endParaRPr lang="zh-CN" altLang="en-US" dirty="0"/>
                    </a:p>
                  </a:txBody>
                  <a:tcPr/>
                </a:tc>
              </a:tr>
            </a:tbl>
          </a:graphicData>
        </a:graphic>
      </p:graphicFrame>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graphicFrame>
        <p:nvGraphicFramePr>
          <p:cNvPr id="4" name="内容占位符 3"/>
          <p:cNvGraphicFramePr>
            <a:graphicFrameLocks noGrp="1"/>
          </p:cNvGraphicFramePr>
          <p:nvPr>
            <p:ph idx="1"/>
          </p:nvPr>
        </p:nvGraphicFramePr>
        <p:xfrm>
          <a:off x="1435100" y="260646"/>
          <a:ext cx="7499350" cy="4608566"/>
        </p:xfrm>
        <a:graphic>
          <a:graphicData uri="http://schemas.openxmlformats.org/drawingml/2006/table">
            <a:tbl>
              <a:tblPr firstRow="1" bandRow="1">
                <a:tableStyleId>{5C22544A-7EE6-4342-B048-85BDC9FD1C3A}</a:tableStyleId>
              </a:tblPr>
              <a:tblGrid>
                <a:gridCol w="7499350"/>
              </a:tblGrid>
              <a:tr h="76808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2800" dirty="0" smtClean="0"/>
                        <a:t>18</a:t>
                      </a:r>
                      <a:r>
                        <a:rPr lang="zh-CN" altLang="en-US" sz="2800" dirty="0" smtClean="0"/>
                        <a:t>、</a:t>
                      </a:r>
                      <a:r>
                        <a:rPr lang="zh-CN" altLang="en-US" sz="2800" b="0" dirty="0" smtClean="0"/>
                        <a:t>检查公布</a:t>
                      </a:r>
                      <a:r>
                        <a:rPr lang="zh-CN" altLang="en-US" sz="2800" b="0" i="0" u="none" strike="noStrike" dirty="0" smtClean="0">
                          <a:latin typeface="宋体"/>
                        </a:rPr>
                        <a:t>教学点面授课教学情况</a:t>
                      </a:r>
                    </a:p>
                    <a:p>
                      <a:endParaRPr lang="zh-CN" altLang="en-US" dirty="0"/>
                    </a:p>
                  </a:txBody>
                  <a:tcPr/>
                </a:tc>
              </a:tr>
              <a:tr h="43698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zh-CN" altLang="en-US" sz="2800" dirty="0" smtClean="0">
                        <a:latin typeface="楷体" pitchFamily="49" charset="-122"/>
                        <a:ea typeface="楷体" pitchFamily="49" charset="-122"/>
                      </a:endParaRPr>
                    </a:p>
                  </a:txBody>
                  <a:tcPr/>
                </a:tc>
              </a:tr>
              <a:tr h="76808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2800" dirty="0" smtClean="0">
                          <a:solidFill>
                            <a:srgbClr val="FF0000"/>
                          </a:solidFill>
                          <a:latin typeface="黑体" pitchFamily="49" charset="-122"/>
                          <a:ea typeface="黑体" pitchFamily="49" charset="-122"/>
                        </a:rPr>
                        <a:t>﹡ </a:t>
                      </a:r>
                      <a:r>
                        <a:rPr lang="zh-CN" altLang="en-US" sz="2800" dirty="0" smtClean="0">
                          <a:solidFill>
                            <a:schemeClr val="tx1"/>
                          </a:solidFill>
                          <a:latin typeface="黑体" pitchFamily="49" charset="-122"/>
                          <a:ea typeface="黑体" pitchFamily="49" charset="-122"/>
                        </a:rPr>
                        <a:t>现状：</a:t>
                      </a:r>
                      <a:r>
                        <a:rPr lang="zh-CN" altLang="en-US" sz="2800" dirty="0" smtClean="0">
                          <a:solidFill>
                            <a:schemeClr val="tx1"/>
                          </a:solidFill>
                          <a:latin typeface="楷体" pitchFamily="49" charset="-122"/>
                          <a:ea typeface="楷体" pitchFamily="49" charset="-122"/>
                        </a:rPr>
                        <a:t>不平衡</a:t>
                      </a:r>
                      <a:endParaRPr lang="zh-CN" altLang="en-US" sz="2800" dirty="0" smtClean="0">
                        <a:latin typeface="楷体" pitchFamily="49" charset="-122"/>
                        <a:ea typeface="楷体" pitchFamily="49" charset="-122"/>
                      </a:endParaRPr>
                    </a:p>
                    <a:p>
                      <a:endParaRPr lang="zh-CN" altLang="en-US" dirty="0"/>
                    </a:p>
                  </a:txBody>
                  <a:tcPr/>
                </a:tc>
              </a:tr>
              <a:tr h="854538">
                <a:tc>
                  <a:txBody>
                    <a:bodyPr/>
                    <a:lstStyle/>
                    <a:p>
                      <a:r>
                        <a:rPr lang="en-US" altLang="zh-CN" sz="2800" dirty="0" smtClean="0">
                          <a:solidFill>
                            <a:srgbClr val="FF0000"/>
                          </a:solidFill>
                          <a:latin typeface="黑体" pitchFamily="49" charset="-122"/>
                          <a:ea typeface="黑体" pitchFamily="49" charset="-122"/>
                        </a:rPr>
                        <a:t>﹡ </a:t>
                      </a:r>
                      <a:r>
                        <a:rPr lang="zh-CN" altLang="en-US" sz="2800" dirty="0" smtClean="0">
                          <a:solidFill>
                            <a:schemeClr val="tx1"/>
                          </a:solidFill>
                          <a:latin typeface="黑体" pitchFamily="49" charset="-122"/>
                          <a:ea typeface="黑体" pitchFamily="49" charset="-122"/>
                        </a:rPr>
                        <a:t>任务：</a:t>
                      </a:r>
                      <a:r>
                        <a:rPr lang="en-US" altLang="zh-CN" sz="2800" dirty="0" smtClean="0">
                          <a:solidFill>
                            <a:srgbClr val="FF0000"/>
                          </a:solidFill>
                          <a:latin typeface="宋体"/>
                          <a:ea typeface="宋体"/>
                        </a:rPr>
                        <a:t>﹡</a:t>
                      </a:r>
                      <a:r>
                        <a:rPr lang="zh-CN" altLang="en-US" sz="2800" b="0" i="0" u="none" strike="noStrike" dirty="0" smtClean="0">
                          <a:latin typeface="楷体" pitchFamily="49" charset="-122"/>
                          <a:ea typeface="楷体" pitchFamily="49" charset="-122"/>
                        </a:rPr>
                        <a:t>检查面授课教学要求落实情况</a:t>
                      </a:r>
                      <a:endParaRPr lang="en-US" altLang="zh-CN" sz="2800" b="0" i="0" u="none" strike="noStrike" dirty="0" smtClean="0">
                        <a:latin typeface="楷体" pitchFamily="49" charset="-122"/>
                        <a:ea typeface="楷体" pitchFamily="49" charset="-122"/>
                      </a:endParaRPr>
                    </a:p>
                    <a:p>
                      <a:r>
                        <a:rPr lang="en-US" altLang="zh-CN" sz="2800" b="0" i="0" u="none" strike="noStrike" dirty="0" smtClean="0">
                          <a:latin typeface="楷体" pitchFamily="49" charset="-122"/>
                          <a:ea typeface="楷体" pitchFamily="49" charset="-122"/>
                        </a:rPr>
                        <a:t>         </a:t>
                      </a:r>
                      <a:r>
                        <a:rPr lang="en-US" altLang="zh-CN" sz="2800" dirty="0" smtClean="0">
                          <a:solidFill>
                            <a:srgbClr val="FF0000"/>
                          </a:solidFill>
                          <a:latin typeface="宋体"/>
                          <a:ea typeface="宋体"/>
                        </a:rPr>
                        <a:t>﹡</a:t>
                      </a:r>
                      <a:r>
                        <a:rPr lang="zh-CN" altLang="en-US" sz="2800" b="0" i="0" u="none" strike="noStrike" dirty="0" smtClean="0">
                          <a:latin typeface="楷体" pitchFamily="49" charset="-122"/>
                          <a:ea typeface="楷体" pitchFamily="49" charset="-122"/>
                        </a:rPr>
                        <a:t>公布结果</a:t>
                      </a:r>
                      <a:endParaRPr lang="zh-CN" altLang="en-US" sz="2800" dirty="0">
                        <a:latin typeface="楷体" pitchFamily="49" charset="-122"/>
                        <a:ea typeface="楷体" pitchFamily="49" charset="-122"/>
                      </a:endParaRPr>
                    </a:p>
                  </a:txBody>
                  <a:tcPr/>
                </a:tc>
              </a:tr>
              <a:tr h="76808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2800" dirty="0" smtClean="0">
                          <a:solidFill>
                            <a:srgbClr val="FF0000"/>
                          </a:solidFill>
                          <a:latin typeface="黑体" pitchFamily="49" charset="-122"/>
                          <a:ea typeface="黑体" pitchFamily="49" charset="-122"/>
                        </a:rPr>
                        <a:t>﹡</a:t>
                      </a:r>
                      <a:r>
                        <a:rPr lang="en-US" altLang="zh-CN" sz="2800" baseline="0" dirty="0" smtClean="0">
                          <a:solidFill>
                            <a:srgbClr val="FF0000"/>
                          </a:solidFill>
                          <a:latin typeface="黑体" pitchFamily="49" charset="-122"/>
                          <a:ea typeface="黑体" pitchFamily="49" charset="-122"/>
                        </a:rPr>
                        <a:t> </a:t>
                      </a:r>
                      <a:r>
                        <a:rPr lang="zh-CN" altLang="en-US" sz="2800" dirty="0" smtClean="0">
                          <a:latin typeface="黑体" pitchFamily="49" charset="-122"/>
                          <a:ea typeface="黑体" pitchFamily="49" charset="-122"/>
                        </a:rPr>
                        <a:t>时间：</a:t>
                      </a:r>
                      <a:r>
                        <a:rPr lang="en-US" altLang="zh-CN" sz="2800" b="0" i="0" u="none" strike="noStrike" dirty="0" smtClean="0">
                          <a:latin typeface="楷体" pitchFamily="49" charset="-122"/>
                          <a:ea typeface="楷体" pitchFamily="49" charset="-122"/>
                        </a:rPr>
                        <a:t>2014</a:t>
                      </a:r>
                      <a:r>
                        <a:rPr lang="zh-CN" altLang="en-US" sz="2800" b="0" i="0" u="none" strike="noStrike" dirty="0" smtClean="0">
                          <a:latin typeface="楷体" pitchFamily="49" charset="-122"/>
                          <a:ea typeface="楷体" pitchFamily="49" charset="-122"/>
                        </a:rPr>
                        <a:t>年</a:t>
                      </a:r>
                      <a:r>
                        <a:rPr lang="en-US" altLang="zh-CN" sz="2800" b="0" i="0" u="none" strike="noStrike" dirty="0" smtClean="0">
                          <a:latin typeface="楷体" pitchFamily="49" charset="-122"/>
                          <a:ea typeface="楷体" pitchFamily="49" charset="-122"/>
                        </a:rPr>
                        <a:t>10-12</a:t>
                      </a:r>
                      <a:r>
                        <a:rPr lang="zh-CN" altLang="en-US" sz="2800" b="0" i="0" u="none" strike="noStrike" dirty="0" smtClean="0">
                          <a:latin typeface="楷体" pitchFamily="49" charset="-122"/>
                          <a:ea typeface="楷体" pitchFamily="49" charset="-122"/>
                        </a:rPr>
                        <a:t>月</a:t>
                      </a:r>
                      <a:endParaRPr lang="zh-CN" altLang="en-US" sz="2800" dirty="0" smtClean="0">
                        <a:latin typeface="楷体" pitchFamily="49" charset="-122"/>
                        <a:ea typeface="楷体" pitchFamily="49" charset="-122"/>
                      </a:endParaRPr>
                    </a:p>
                    <a:p>
                      <a:endParaRPr lang="zh-CN" altLang="en-US" dirty="0"/>
                    </a:p>
                  </a:txBody>
                  <a:tcPr/>
                </a:tc>
              </a:tr>
              <a:tr h="768086">
                <a:tc>
                  <a:txBody>
                    <a:bodyPr/>
                    <a:lstStyle/>
                    <a:p>
                      <a:endParaRPr lang="zh-CN" altLang="en-US" dirty="0"/>
                    </a:p>
                  </a:txBody>
                  <a:tcPr/>
                </a:tc>
              </a:tr>
            </a:tbl>
          </a:graphicData>
        </a:graphic>
      </p:graphicFrame>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435608" y="274638"/>
            <a:ext cx="7384864" cy="1143000"/>
          </a:xfrm>
        </p:spPr>
        <p:txBody>
          <a:bodyPr/>
          <a:lstStyle/>
          <a:p>
            <a:endParaRPr lang="zh-CN" altLang="en-US" dirty="0"/>
          </a:p>
        </p:txBody>
      </p:sp>
      <p:pic>
        <p:nvPicPr>
          <p:cNvPr id="1026" name="Picture 2" descr="D:\d待上传\照片---精--黑龙江雪乡2013.2.22\！！！IMG_7308.JPG"/>
          <p:cNvPicPr>
            <a:picLocks noGrp="1" noChangeAspect="1" noChangeArrowheads="1"/>
          </p:cNvPicPr>
          <p:nvPr>
            <p:ph idx="1"/>
          </p:nvPr>
        </p:nvPicPr>
        <p:blipFill>
          <a:blip r:embed="rId2" cstate="print"/>
          <a:srcRect/>
          <a:stretch>
            <a:fillRect/>
          </a:stretch>
        </p:blipFill>
        <p:spPr bwMode="auto">
          <a:xfrm>
            <a:off x="0" y="0"/>
            <a:ext cx="9143999" cy="7029400"/>
          </a:xfrm>
          <a:prstGeom prst="rect">
            <a:avLst/>
          </a:prstGeom>
          <a:noFill/>
        </p:spPr>
      </p:pic>
      <p:sp>
        <p:nvSpPr>
          <p:cNvPr id="6" name="TextBox 5"/>
          <p:cNvSpPr txBox="1"/>
          <p:nvPr/>
        </p:nvSpPr>
        <p:spPr>
          <a:xfrm>
            <a:off x="1331640" y="5373216"/>
            <a:ext cx="1728192" cy="923330"/>
          </a:xfrm>
          <a:prstGeom prst="rect">
            <a:avLst/>
          </a:prstGeom>
          <a:noFill/>
        </p:spPr>
        <p:txBody>
          <a:bodyPr wrap="square" rtlCol="0">
            <a:spAutoFit/>
          </a:bodyPr>
          <a:lstStyle/>
          <a:p>
            <a:r>
              <a:rPr lang="zh-CN" altLang="en-US" sz="5400" dirty="0" smtClean="0">
                <a:solidFill>
                  <a:srgbClr val="FF0000"/>
                </a:solidFill>
                <a:latin typeface="华文隶书" pitchFamily="2" charset="-122"/>
                <a:ea typeface="华文隶书" pitchFamily="2" charset="-122"/>
              </a:rPr>
              <a:t>谢谢</a:t>
            </a:r>
            <a:endParaRPr lang="zh-CN" altLang="en-US" sz="5400" dirty="0">
              <a:solidFill>
                <a:srgbClr val="FF0000"/>
              </a:solidFill>
              <a:latin typeface="华文隶书" pitchFamily="2" charset="-122"/>
              <a:ea typeface="华文隶书" pitchFamily="2" charset="-122"/>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435608" y="274638"/>
            <a:ext cx="7498080" cy="490066"/>
          </a:xfrm>
        </p:spPr>
        <p:txBody>
          <a:bodyPr>
            <a:normAutofit/>
          </a:bodyPr>
          <a:lstStyle/>
          <a:p>
            <a:pPr algn="ctr"/>
            <a:r>
              <a:rPr lang="zh-CN" altLang="en-US" sz="2000" b="1" dirty="0" smtClean="0">
                <a:solidFill>
                  <a:schemeClr val="tx1"/>
                </a:solidFill>
                <a:effectLst/>
                <a:latin typeface="黑体" pitchFamily="49" charset="-122"/>
                <a:ea typeface="黑体" pitchFamily="49" charset="-122"/>
              </a:rPr>
              <a:t>群众路线教育实践活动整改工作</a:t>
            </a:r>
            <a:endParaRPr lang="zh-CN" altLang="en-US" sz="2000" b="1" dirty="0">
              <a:solidFill>
                <a:schemeClr val="tx1"/>
              </a:solidFill>
              <a:effectLst/>
              <a:latin typeface="黑体" pitchFamily="49" charset="-122"/>
              <a:ea typeface="黑体" pitchFamily="49" charset="-122"/>
            </a:endParaRPr>
          </a:p>
        </p:txBody>
      </p:sp>
      <p:graphicFrame>
        <p:nvGraphicFramePr>
          <p:cNvPr id="4" name="内容占位符 3"/>
          <p:cNvGraphicFramePr>
            <a:graphicFrameLocks noGrp="1"/>
          </p:cNvGraphicFramePr>
          <p:nvPr>
            <p:ph idx="1"/>
          </p:nvPr>
        </p:nvGraphicFramePr>
        <p:xfrm>
          <a:off x="1435100" y="836715"/>
          <a:ext cx="7385375" cy="5738216"/>
        </p:xfrm>
        <a:graphic>
          <a:graphicData uri="http://schemas.openxmlformats.org/drawingml/2006/table">
            <a:tbl>
              <a:tblPr firstRow="1" bandRow="1">
                <a:tableStyleId>{5C22544A-7EE6-4342-B048-85BDC9FD1C3A}</a:tableStyleId>
              </a:tblPr>
              <a:tblGrid>
                <a:gridCol w="400596"/>
                <a:gridCol w="4608512"/>
                <a:gridCol w="1427323"/>
                <a:gridCol w="948944"/>
              </a:tblGrid>
              <a:tr h="743306">
                <a:tc>
                  <a:txBody>
                    <a:bodyPr/>
                    <a:lstStyle/>
                    <a:p>
                      <a:pPr algn="ctr" fontAlgn="ctr"/>
                      <a:r>
                        <a:rPr lang="zh-CN" altLang="en-US" sz="1600" b="1" i="0" u="none" strike="noStrike" dirty="0">
                          <a:latin typeface="宋体"/>
                        </a:rPr>
                        <a:t>项 目</a:t>
                      </a:r>
                    </a:p>
                  </a:txBody>
                  <a:tcPr marL="9525" marR="9525" marT="9525" marB="0" anchor="ctr"/>
                </a:tc>
                <a:tc>
                  <a:txBody>
                    <a:bodyPr/>
                    <a:lstStyle/>
                    <a:p>
                      <a:pPr algn="ctr" fontAlgn="ctr"/>
                      <a:r>
                        <a:rPr lang="zh-CN" altLang="en-US" sz="1600" b="1" i="0" u="none" strike="noStrike" dirty="0">
                          <a:latin typeface="宋体"/>
                        </a:rPr>
                        <a:t>工作</a:t>
                      </a:r>
                      <a:r>
                        <a:rPr lang="zh-CN" altLang="en-US" sz="1600" b="1" i="0" u="none" strike="noStrike" dirty="0" smtClean="0">
                          <a:latin typeface="宋体"/>
                        </a:rPr>
                        <a:t>内容</a:t>
                      </a:r>
                      <a:endParaRPr lang="zh-CN" altLang="en-US" sz="1600" b="1" i="0" u="none" strike="noStrike" dirty="0">
                        <a:latin typeface="宋体"/>
                      </a:endParaRPr>
                    </a:p>
                  </a:txBody>
                  <a:tcPr marL="9525" marR="9525" marT="9525" marB="0" anchor="ctr"/>
                </a:tc>
                <a:tc>
                  <a:txBody>
                    <a:bodyPr/>
                    <a:lstStyle/>
                    <a:p>
                      <a:pPr algn="ctr" fontAlgn="ctr"/>
                      <a:r>
                        <a:rPr lang="zh-CN" altLang="en-US" sz="1600" b="1" i="0" u="none" strike="noStrike" dirty="0">
                          <a:latin typeface="宋体"/>
                        </a:rPr>
                        <a:t>责任部门</a:t>
                      </a:r>
                    </a:p>
                  </a:txBody>
                  <a:tcPr marL="9525" marR="9525" marT="9525" marB="0" anchor="ctr"/>
                </a:tc>
                <a:tc>
                  <a:txBody>
                    <a:bodyPr/>
                    <a:lstStyle/>
                    <a:p>
                      <a:pPr algn="ctr" fontAlgn="ctr"/>
                      <a:r>
                        <a:rPr lang="zh-CN" altLang="en-US" sz="1600" b="1" i="0" u="none" strike="noStrike" dirty="0">
                          <a:latin typeface="宋体"/>
                        </a:rPr>
                        <a:t>完成时间</a:t>
                      </a:r>
                    </a:p>
                  </a:txBody>
                  <a:tcPr marL="9525" marR="9525" marT="9525" marB="0" anchor="ctr"/>
                </a:tc>
              </a:tr>
              <a:tr h="752213">
                <a:tc>
                  <a:txBody>
                    <a:bodyPr/>
                    <a:lstStyle/>
                    <a:p>
                      <a:pPr algn="ctr" fontAlgn="ctr"/>
                      <a:r>
                        <a:rPr lang="en-US" altLang="zh-CN" sz="1800" b="0" i="0" u="none" strike="noStrike" dirty="0">
                          <a:latin typeface="宋体"/>
                        </a:rPr>
                        <a:t>1</a:t>
                      </a:r>
                    </a:p>
                  </a:txBody>
                  <a:tcPr marL="9525" marR="9525" marT="9525" marB="0" anchor="ctr"/>
                </a:tc>
                <a:tc>
                  <a:txBody>
                    <a:bodyPr/>
                    <a:lstStyle/>
                    <a:p>
                      <a:pPr algn="l" fontAlgn="ctr"/>
                      <a:r>
                        <a:rPr lang="zh-CN" altLang="en-US" sz="1800" b="0" i="0" u="none" strike="noStrike" dirty="0">
                          <a:latin typeface="宋体"/>
                        </a:rPr>
                        <a:t>制订</a:t>
                      </a:r>
                      <a:r>
                        <a:rPr lang="en-US" altLang="zh-CN" sz="1800" b="0" i="0" u="none" strike="noStrike" dirty="0">
                          <a:latin typeface="宋体"/>
                        </a:rPr>
                        <a:t>《“</a:t>
                      </a:r>
                      <a:r>
                        <a:rPr lang="zh-CN" altLang="en-US" sz="1800" b="0" i="0" u="none" strike="noStrike" dirty="0">
                          <a:latin typeface="宋体"/>
                        </a:rPr>
                        <a:t>质量问题大讨论”方案</a:t>
                      </a:r>
                      <a:r>
                        <a:rPr lang="en-US" altLang="zh-CN" sz="1800" b="0" i="0" u="none" strike="noStrike" dirty="0">
                          <a:latin typeface="宋体"/>
                        </a:rPr>
                        <a:t>》</a:t>
                      </a:r>
                      <a:r>
                        <a:rPr lang="zh-CN" altLang="en-US" sz="1800" b="0" i="0" u="none" strike="noStrike" dirty="0">
                          <a:latin typeface="宋体"/>
                        </a:rPr>
                        <a:t>并组织讨论</a:t>
                      </a:r>
                    </a:p>
                  </a:txBody>
                  <a:tcPr marL="9525" marR="9525" marT="9525" marB="0" anchor="ctr"/>
                </a:tc>
                <a:tc>
                  <a:txBody>
                    <a:bodyPr/>
                    <a:lstStyle/>
                    <a:p>
                      <a:pPr algn="l" fontAlgn="ctr"/>
                      <a:r>
                        <a:rPr lang="zh-CN" altLang="en-US" sz="1800" b="0" i="0" u="none" strike="noStrike" dirty="0">
                          <a:latin typeface="宋体"/>
                        </a:rPr>
                        <a:t>教务处、教学系、科研处、直属学院</a:t>
                      </a:r>
                    </a:p>
                  </a:txBody>
                  <a:tcPr marL="9525" marR="9525" marT="9525" marB="0" anchor="ctr"/>
                </a:tc>
                <a:tc>
                  <a:txBody>
                    <a:bodyPr/>
                    <a:lstStyle/>
                    <a:p>
                      <a:pPr algn="l" fontAlgn="ctr"/>
                      <a:r>
                        <a:rPr lang="en-US" altLang="zh-CN" sz="1800" b="0" i="0" u="none" strike="noStrike" dirty="0">
                          <a:latin typeface="宋体"/>
                        </a:rPr>
                        <a:t>11</a:t>
                      </a:r>
                      <a:r>
                        <a:rPr lang="zh-CN" altLang="en-US" sz="1800" b="0" i="0" u="none" strike="noStrike" dirty="0">
                          <a:latin typeface="宋体"/>
                        </a:rPr>
                        <a:t>月底前制订方案并实施</a:t>
                      </a:r>
                    </a:p>
                  </a:txBody>
                  <a:tcPr marL="9525" marR="9525" marT="9525" marB="0" anchor="ctr"/>
                </a:tc>
              </a:tr>
              <a:tr h="752213">
                <a:tc>
                  <a:txBody>
                    <a:bodyPr/>
                    <a:lstStyle/>
                    <a:p>
                      <a:pPr algn="ctr" fontAlgn="ctr"/>
                      <a:r>
                        <a:rPr lang="en-US" altLang="zh-CN" sz="1800" b="0" i="0" u="none" strike="noStrike">
                          <a:latin typeface="宋体"/>
                        </a:rPr>
                        <a:t>2</a:t>
                      </a:r>
                    </a:p>
                  </a:txBody>
                  <a:tcPr marL="9525" marR="9525" marT="9525" marB="0" anchor="ctr"/>
                </a:tc>
                <a:tc>
                  <a:txBody>
                    <a:bodyPr/>
                    <a:lstStyle/>
                    <a:p>
                      <a:pPr algn="l" fontAlgn="ctr"/>
                      <a:r>
                        <a:rPr lang="zh-CN" altLang="en-US" sz="1800" b="0" i="0" u="none" strike="noStrike" dirty="0" smtClean="0">
                          <a:latin typeface="宋体"/>
                        </a:rPr>
                        <a:t>论证</a:t>
                      </a:r>
                      <a:r>
                        <a:rPr lang="en-US" altLang="zh-CN" sz="1800" b="0" i="0" u="none" strike="noStrike" dirty="0">
                          <a:latin typeface="宋体"/>
                        </a:rPr>
                        <a:t>《</a:t>
                      </a:r>
                      <a:r>
                        <a:rPr lang="zh-CN" altLang="en-US" sz="1800" b="0" i="0" u="none" strike="noStrike" dirty="0">
                          <a:latin typeface="宋体"/>
                        </a:rPr>
                        <a:t>国家开放大学大连分部建设方案</a:t>
                      </a:r>
                      <a:r>
                        <a:rPr lang="en-US" altLang="zh-CN" sz="1800" b="0" i="0" u="none" strike="noStrike" dirty="0">
                          <a:latin typeface="宋体"/>
                        </a:rPr>
                        <a:t>》</a:t>
                      </a:r>
                    </a:p>
                  </a:txBody>
                  <a:tcPr marL="9525" marR="9525" marT="9525" marB="0" anchor="ctr"/>
                </a:tc>
                <a:tc>
                  <a:txBody>
                    <a:bodyPr/>
                    <a:lstStyle/>
                    <a:p>
                      <a:pPr algn="l" fontAlgn="ctr"/>
                      <a:r>
                        <a:rPr lang="zh-CN" altLang="en-US" sz="1800" b="0" i="0" u="none" strike="noStrike" dirty="0">
                          <a:latin typeface="宋体"/>
                        </a:rPr>
                        <a:t>教务处、教学系、直属学院</a:t>
                      </a:r>
                    </a:p>
                  </a:txBody>
                  <a:tcPr marL="9525" marR="9525" marT="9525" marB="0" anchor="ctr"/>
                </a:tc>
                <a:tc>
                  <a:txBody>
                    <a:bodyPr/>
                    <a:lstStyle/>
                    <a:p>
                      <a:pPr algn="l" fontAlgn="ctr"/>
                      <a:r>
                        <a:rPr lang="en-US" altLang="zh-CN" sz="1800" b="0" i="0" u="none" strike="noStrike" dirty="0">
                          <a:latin typeface="宋体"/>
                        </a:rPr>
                        <a:t>11</a:t>
                      </a:r>
                      <a:r>
                        <a:rPr lang="zh-CN" altLang="en-US" sz="1800" b="0" i="0" u="none" strike="noStrike" dirty="0">
                          <a:latin typeface="宋体"/>
                        </a:rPr>
                        <a:t>月底前制订方案并实施</a:t>
                      </a:r>
                    </a:p>
                  </a:txBody>
                  <a:tcPr marL="9525" marR="9525" marT="9525" marB="0" anchor="ctr"/>
                </a:tc>
              </a:tr>
              <a:tr h="752213">
                <a:tc>
                  <a:txBody>
                    <a:bodyPr/>
                    <a:lstStyle/>
                    <a:p>
                      <a:pPr algn="ctr" fontAlgn="ctr"/>
                      <a:r>
                        <a:rPr lang="en-US" altLang="zh-CN" sz="1800" b="0" i="0" u="none" strike="noStrike">
                          <a:latin typeface="宋体"/>
                        </a:rPr>
                        <a:t>3</a:t>
                      </a:r>
                    </a:p>
                  </a:txBody>
                  <a:tcPr marL="9525" marR="9525" marT="9525" marB="0" anchor="ctr"/>
                </a:tc>
                <a:tc>
                  <a:txBody>
                    <a:bodyPr/>
                    <a:lstStyle/>
                    <a:p>
                      <a:pPr algn="l" fontAlgn="ctr"/>
                      <a:r>
                        <a:rPr lang="zh-CN" altLang="en-US" sz="1800" b="0" i="0" u="none" strike="noStrike" dirty="0">
                          <a:latin typeface="宋体"/>
                        </a:rPr>
                        <a:t>修订不适合向开放大学转型发展的有关开放教育教学管理制度</a:t>
                      </a:r>
                    </a:p>
                  </a:txBody>
                  <a:tcPr marL="9525" marR="9525" marT="9525" marB="0" anchor="ctr"/>
                </a:tc>
                <a:tc>
                  <a:txBody>
                    <a:bodyPr/>
                    <a:lstStyle/>
                    <a:p>
                      <a:pPr algn="l" fontAlgn="ctr"/>
                      <a:r>
                        <a:rPr lang="zh-CN" altLang="en-US" sz="1800" b="0" i="0" u="none" strike="noStrike" dirty="0" smtClean="0">
                          <a:latin typeface="宋体"/>
                        </a:rPr>
                        <a:t>教务处</a:t>
                      </a:r>
                      <a:endParaRPr lang="en-US" altLang="zh-CN" sz="1800" b="0" i="0" u="none" strike="noStrike" dirty="0" smtClean="0">
                        <a:latin typeface="宋体"/>
                      </a:endParaRPr>
                    </a:p>
                    <a:p>
                      <a:pPr algn="l" fontAlgn="ctr"/>
                      <a:r>
                        <a:rPr lang="zh-CN" altLang="en-US" sz="1800" b="0" i="0" u="none" strike="noStrike" dirty="0" smtClean="0">
                          <a:latin typeface="宋体"/>
                        </a:rPr>
                        <a:t>学生</a:t>
                      </a:r>
                      <a:r>
                        <a:rPr lang="zh-CN" altLang="en-US" sz="1800" b="0" i="0" u="none" strike="noStrike" dirty="0">
                          <a:latin typeface="宋体"/>
                        </a:rPr>
                        <a:t>处</a:t>
                      </a:r>
                    </a:p>
                  </a:txBody>
                  <a:tcPr marL="9525" marR="9525" marT="9525" marB="0" anchor="ctr"/>
                </a:tc>
                <a:tc>
                  <a:txBody>
                    <a:bodyPr/>
                    <a:lstStyle/>
                    <a:p>
                      <a:pPr algn="l" fontAlgn="ctr"/>
                      <a:r>
                        <a:rPr lang="en-US" altLang="zh-CN" sz="1800" b="0" i="0" u="none" strike="noStrike" dirty="0">
                          <a:latin typeface="宋体"/>
                        </a:rPr>
                        <a:t>10</a:t>
                      </a:r>
                      <a:r>
                        <a:rPr lang="zh-CN" altLang="en-US" sz="1800" b="0" i="0" u="none" strike="noStrike" dirty="0">
                          <a:latin typeface="宋体"/>
                        </a:rPr>
                        <a:t>月起按照计划实施</a:t>
                      </a:r>
                    </a:p>
                  </a:txBody>
                  <a:tcPr marL="9525" marR="9525" marT="9525" marB="0" anchor="ctr"/>
                </a:tc>
              </a:tr>
              <a:tr h="752213">
                <a:tc>
                  <a:txBody>
                    <a:bodyPr/>
                    <a:lstStyle/>
                    <a:p>
                      <a:pPr algn="ctr" fontAlgn="ctr"/>
                      <a:r>
                        <a:rPr lang="en-US" altLang="zh-CN" sz="1800" b="0" i="0" u="none" strike="noStrike">
                          <a:latin typeface="宋体"/>
                        </a:rPr>
                        <a:t>4</a:t>
                      </a:r>
                    </a:p>
                  </a:txBody>
                  <a:tcPr marL="9525" marR="9525" marT="9525" marB="0" anchor="ctr"/>
                </a:tc>
                <a:tc>
                  <a:txBody>
                    <a:bodyPr/>
                    <a:lstStyle/>
                    <a:p>
                      <a:pPr algn="l" fontAlgn="ctr"/>
                      <a:r>
                        <a:rPr lang="zh-CN" altLang="en-US" sz="1800" b="0" i="0" u="none" strike="noStrike" dirty="0">
                          <a:latin typeface="宋体"/>
                        </a:rPr>
                        <a:t>制定</a:t>
                      </a:r>
                      <a:r>
                        <a:rPr lang="en-US" altLang="zh-CN" sz="1800" b="0" i="0" u="none" strike="noStrike" dirty="0">
                          <a:latin typeface="宋体"/>
                        </a:rPr>
                        <a:t>《</a:t>
                      </a:r>
                      <a:r>
                        <a:rPr lang="zh-CN" altLang="en-US" sz="1800" b="0" i="0" u="none" strike="noStrike" dirty="0">
                          <a:latin typeface="宋体"/>
                        </a:rPr>
                        <a:t>学校“教学讲坛”工作方案</a:t>
                      </a:r>
                      <a:r>
                        <a:rPr lang="en-US" altLang="zh-CN" sz="1800" b="0" i="0" u="none" strike="noStrike" dirty="0">
                          <a:latin typeface="宋体"/>
                        </a:rPr>
                        <a:t>》</a:t>
                      </a:r>
                    </a:p>
                  </a:txBody>
                  <a:tcPr marL="9525" marR="9525" marT="9525" marB="0" anchor="ctr"/>
                </a:tc>
                <a:tc>
                  <a:txBody>
                    <a:bodyPr/>
                    <a:lstStyle/>
                    <a:p>
                      <a:pPr algn="l" fontAlgn="ctr"/>
                      <a:r>
                        <a:rPr lang="zh-CN" altLang="en-US" sz="1800" b="0" i="0" u="none" strike="noStrike">
                          <a:latin typeface="宋体"/>
                        </a:rPr>
                        <a:t>教务处</a:t>
                      </a:r>
                    </a:p>
                  </a:txBody>
                  <a:tcPr marL="9525" marR="9525" marT="9525" marB="0" anchor="ctr"/>
                </a:tc>
                <a:tc>
                  <a:txBody>
                    <a:bodyPr/>
                    <a:lstStyle/>
                    <a:p>
                      <a:pPr algn="l" fontAlgn="ctr"/>
                      <a:r>
                        <a:rPr lang="en-US" altLang="zh-CN" sz="1800" b="0" i="0" u="none" strike="noStrike" dirty="0">
                          <a:latin typeface="宋体"/>
                        </a:rPr>
                        <a:t>9</a:t>
                      </a:r>
                      <a:r>
                        <a:rPr lang="zh-CN" altLang="en-US" sz="1800" b="0" i="0" u="none" strike="noStrike" dirty="0">
                          <a:latin typeface="宋体"/>
                        </a:rPr>
                        <a:t>月底前制订方案并实施</a:t>
                      </a:r>
                    </a:p>
                  </a:txBody>
                  <a:tcPr marL="9525" marR="9525" marT="9525" marB="0" anchor="ctr"/>
                </a:tc>
              </a:tr>
              <a:tr h="752213">
                <a:tc>
                  <a:txBody>
                    <a:bodyPr/>
                    <a:lstStyle/>
                    <a:p>
                      <a:pPr algn="ctr" fontAlgn="ctr"/>
                      <a:r>
                        <a:rPr lang="en-US" altLang="zh-CN" sz="1800" b="0" i="0" u="none" strike="noStrike">
                          <a:latin typeface="宋体"/>
                        </a:rPr>
                        <a:t>5</a:t>
                      </a:r>
                    </a:p>
                  </a:txBody>
                  <a:tcPr marL="9525" marR="9525" marT="9525" marB="0" anchor="ctr"/>
                </a:tc>
                <a:tc>
                  <a:txBody>
                    <a:bodyPr/>
                    <a:lstStyle/>
                    <a:p>
                      <a:pPr algn="l" fontAlgn="ctr"/>
                      <a:r>
                        <a:rPr lang="zh-CN" altLang="en-US" sz="1800" b="0" i="0" u="none" strike="noStrike" dirty="0" smtClean="0">
                          <a:latin typeface="宋体"/>
                        </a:rPr>
                        <a:t>完成</a:t>
                      </a:r>
                      <a:r>
                        <a:rPr lang="zh-CN" altLang="en-US" sz="1800" b="0" i="0" u="none" strike="noStrike" dirty="0">
                          <a:latin typeface="宋体"/>
                        </a:rPr>
                        <a:t>机房改造、多媒体设备更新</a:t>
                      </a:r>
                    </a:p>
                  </a:txBody>
                  <a:tcPr marL="9525" marR="9525" marT="9525" marB="0" anchor="ctr"/>
                </a:tc>
                <a:tc>
                  <a:txBody>
                    <a:bodyPr/>
                    <a:lstStyle/>
                    <a:p>
                      <a:pPr algn="l" fontAlgn="ctr"/>
                      <a:r>
                        <a:rPr lang="zh-CN" altLang="en-US" sz="1800" b="0" i="0" u="none" strike="noStrike">
                          <a:latin typeface="宋体"/>
                        </a:rPr>
                        <a:t>技术中心</a:t>
                      </a:r>
                    </a:p>
                  </a:txBody>
                  <a:tcPr marL="9525" marR="9525" marT="9525" marB="0" anchor="ctr"/>
                </a:tc>
                <a:tc>
                  <a:txBody>
                    <a:bodyPr/>
                    <a:lstStyle/>
                    <a:p>
                      <a:pPr algn="l" fontAlgn="ctr"/>
                      <a:r>
                        <a:rPr lang="en-US" altLang="zh-CN" sz="1800" b="0" i="0" u="none" strike="noStrike" dirty="0">
                          <a:latin typeface="宋体"/>
                        </a:rPr>
                        <a:t>11</a:t>
                      </a:r>
                      <a:r>
                        <a:rPr lang="zh-CN" altLang="en-US" sz="1800" b="0" i="0" u="none" strike="noStrike" dirty="0">
                          <a:latin typeface="宋体"/>
                        </a:rPr>
                        <a:t>月前完成改造更新</a:t>
                      </a:r>
                    </a:p>
                  </a:txBody>
                  <a:tcPr marL="9525" marR="9525" marT="9525" marB="0" anchor="ctr"/>
                </a:tc>
              </a:tr>
              <a:tr h="752213">
                <a:tc>
                  <a:txBody>
                    <a:bodyPr/>
                    <a:lstStyle/>
                    <a:p>
                      <a:pPr algn="ctr" fontAlgn="ctr"/>
                      <a:r>
                        <a:rPr lang="en-US" altLang="zh-CN" sz="1800" b="0" i="0" u="none" strike="noStrike">
                          <a:latin typeface="宋体"/>
                        </a:rPr>
                        <a:t>6</a:t>
                      </a:r>
                    </a:p>
                  </a:txBody>
                  <a:tcPr marL="9525" marR="9525" marT="9525" marB="0" anchor="ctr"/>
                </a:tc>
                <a:tc>
                  <a:txBody>
                    <a:bodyPr/>
                    <a:lstStyle/>
                    <a:p>
                      <a:pPr algn="l" fontAlgn="ctr"/>
                      <a:r>
                        <a:rPr lang="zh-CN" altLang="en-US" sz="1800" b="0" i="0" u="none" strike="noStrike" dirty="0">
                          <a:latin typeface="宋体"/>
                        </a:rPr>
                        <a:t>制订</a:t>
                      </a:r>
                      <a:r>
                        <a:rPr lang="en-US" altLang="zh-CN" sz="1800" b="0" i="0" u="none" strike="noStrike" dirty="0">
                          <a:latin typeface="宋体"/>
                        </a:rPr>
                        <a:t>《</a:t>
                      </a:r>
                      <a:r>
                        <a:rPr lang="zh-CN" altLang="en-US" sz="1800" b="0" i="0" u="none" strike="noStrike" dirty="0">
                          <a:latin typeface="宋体"/>
                        </a:rPr>
                        <a:t>学校管理软件开发计划</a:t>
                      </a:r>
                      <a:r>
                        <a:rPr lang="en-US" altLang="zh-CN" sz="1800" b="0" i="0" u="none" strike="noStrike" dirty="0">
                          <a:latin typeface="宋体"/>
                        </a:rPr>
                        <a:t>》</a:t>
                      </a:r>
                      <a:r>
                        <a:rPr lang="zh-CN" altLang="en-US" sz="1800" b="0" i="0" u="none" strike="noStrike" dirty="0">
                          <a:latin typeface="宋体"/>
                        </a:rPr>
                        <a:t>并实施</a:t>
                      </a:r>
                    </a:p>
                  </a:txBody>
                  <a:tcPr marL="9525" marR="9525" marT="9525" marB="0" anchor="ctr"/>
                </a:tc>
                <a:tc>
                  <a:txBody>
                    <a:bodyPr/>
                    <a:lstStyle/>
                    <a:p>
                      <a:pPr algn="l" fontAlgn="ctr"/>
                      <a:r>
                        <a:rPr lang="zh-CN" altLang="en-US" sz="1800" b="0" i="0" u="none" strike="noStrike">
                          <a:latin typeface="宋体"/>
                        </a:rPr>
                        <a:t>技术中心、教务处、学生处</a:t>
                      </a:r>
                    </a:p>
                  </a:txBody>
                  <a:tcPr marL="9525" marR="9525" marT="9525" marB="0" anchor="ctr"/>
                </a:tc>
                <a:tc>
                  <a:txBody>
                    <a:bodyPr/>
                    <a:lstStyle/>
                    <a:p>
                      <a:pPr algn="l" fontAlgn="ctr"/>
                      <a:r>
                        <a:rPr lang="en-US" altLang="zh-CN" sz="1800" b="0" i="0" u="none" strike="noStrike" dirty="0">
                          <a:latin typeface="宋体"/>
                        </a:rPr>
                        <a:t>10</a:t>
                      </a:r>
                      <a:r>
                        <a:rPr lang="zh-CN" altLang="en-US" sz="1800" b="0" i="0" u="none" strike="noStrike" dirty="0">
                          <a:latin typeface="宋体"/>
                        </a:rPr>
                        <a:t>月底前制订计划并实施</a:t>
                      </a:r>
                    </a:p>
                  </a:txBody>
                  <a:tcPr marL="9525" marR="9525" marT="9525" marB="0" anchor="ctr"/>
                </a:tc>
              </a:tr>
            </a:tbl>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403648" y="188640"/>
            <a:ext cx="7498080" cy="490066"/>
          </a:xfrm>
        </p:spPr>
        <p:txBody>
          <a:bodyPr>
            <a:normAutofit/>
          </a:bodyPr>
          <a:lstStyle/>
          <a:p>
            <a:pPr algn="ctr"/>
            <a:r>
              <a:rPr lang="zh-CN" altLang="en-US" sz="2000" b="1" dirty="0" smtClean="0">
                <a:solidFill>
                  <a:schemeClr val="tx1"/>
                </a:solidFill>
                <a:effectLst/>
                <a:latin typeface="黑体" pitchFamily="49" charset="-122"/>
                <a:ea typeface="黑体" pitchFamily="49" charset="-122"/>
              </a:rPr>
              <a:t>党政工作要点工作</a:t>
            </a:r>
            <a:endParaRPr lang="zh-CN" altLang="en-US" sz="2000" b="1" dirty="0">
              <a:solidFill>
                <a:schemeClr val="tx1"/>
              </a:solidFill>
              <a:effectLst/>
              <a:latin typeface="黑体" pitchFamily="49" charset="-122"/>
              <a:ea typeface="黑体" pitchFamily="49" charset="-122"/>
            </a:endParaRPr>
          </a:p>
        </p:txBody>
      </p:sp>
      <p:graphicFrame>
        <p:nvGraphicFramePr>
          <p:cNvPr id="4" name="内容占位符 3"/>
          <p:cNvGraphicFramePr>
            <a:graphicFrameLocks noGrp="1"/>
          </p:cNvGraphicFramePr>
          <p:nvPr>
            <p:ph idx="1"/>
          </p:nvPr>
        </p:nvGraphicFramePr>
        <p:xfrm>
          <a:off x="1403648" y="692696"/>
          <a:ext cx="7457380" cy="5753667"/>
        </p:xfrm>
        <a:graphic>
          <a:graphicData uri="http://schemas.openxmlformats.org/drawingml/2006/table">
            <a:tbl>
              <a:tblPr firstRow="1" bandRow="1">
                <a:tableStyleId>{5C22544A-7EE6-4342-B048-85BDC9FD1C3A}</a:tableStyleId>
              </a:tblPr>
              <a:tblGrid>
                <a:gridCol w="616620"/>
                <a:gridCol w="4032448"/>
                <a:gridCol w="1872208"/>
                <a:gridCol w="936104"/>
              </a:tblGrid>
              <a:tr h="417760">
                <a:tc>
                  <a:txBody>
                    <a:bodyPr/>
                    <a:lstStyle/>
                    <a:p>
                      <a:pPr algn="ctr" fontAlgn="ctr"/>
                      <a:r>
                        <a:rPr lang="zh-CN" altLang="en-US" sz="1600" b="1" i="0" u="none" strike="noStrike" dirty="0">
                          <a:latin typeface="宋体"/>
                        </a:rPr>
                        <a:t>项 目</a:t>
                      </a:r>
                    </a:p>
                  </a:txBody>
                  <a:tcPr marL="9525" marR="9525" marT="9525" marB="0" anchor="ctr"/>
                </a:tc>
                <a:tc>
                  <a:txBody>
                    <a:bodyPr/>
                    <a:lstStyle/>
                    <a:p>
                      <a:pPr algn="ctr" fontAlgn="ctr"/>
                      <a:r>
                        <a:rPr lang="zh-CN" altLang="en-US" sz="1600" b="1" i="0" u="none" strike="noStrike" dirty="0">
                          <a:latin typeface="宋体"/>
                        </a:rPr>
                        <a:t>工作内容</a:t>
                      </a:r>
                    </a:p>
                  </a:txBody>
                  <a:tcPr marL="9525" marR="9525" marT="9525" marB="0" anchor="ctr"/>
                </a:tc>
                <a:tc>
                  <a:txBody>
                    <a:bodyPr/>
                    <a:lstStyle/>
                    <a:p>
                      <a:pPr algn="ctr" fontAlgn="ctr"/>
                      <a:r>
                        <a:rPr lang="zh-CN" altLang="en-US" sz="1600" b="1" i="0" u="none" strike="noStrike" dirty="0">
                          <a:latin typeface="宋体"/>
                        </a:rPr>
                        <a:t>责任部门</a:t>
                      </a:r>
                    </a:p>
                  </a:txBody>
                  <a:tcPr marL="9525" marR="9525" marT="9525" marB="0" anchor="ctr"/>
                </a:tc>
                <a:tc>
                  <a:txBody>
                    <a:bodyPr/>
                    <a:lstStyle/>
                    <a:p>
                      <a:pPr algn="ctr" fontAlgn="ctr"/>
                      <a:r>
                        <a:rPr lang="zh-CN" altLang="en-US" sz="1600" b="1" i="0" u="none" strike="noStrike" dirty="0">
                          <a:latin typeface="宋体"/>
                        </a:rPr>
                        <a:t>完成时间</a:t>
                      </a:r>
                    </a:p>
                  </a:txBody>
                  <a:tcPr marL="9525" marR="9525" marT="9525" marB="0" anchor="ctr"/>
                </a:tc>
              </a:tr>
              <a:tr h="417760">
                <a:tc>
                  <a:txBody>
                    <a:bodyPr/>
                    <a:lstStyle/>
                    <a:p>
                      <a:pPr algn="ctr" fontAlgn="ctr"/>
                      <a:r>
                        <a:rPr lang="en-US" altLang="zh-CN" sz="1600" b="0" i="0" u="none" strike="noStrike" dirty="0">
                          <a:latin typeface="宋体"/>
                        </a:rPr>
                        <a:t>7</a:t>
                      </a:r>
                    </a:p>
                  </a:txBody>
                  <a:tcPr marL="9525" marR="9525" marT="9525" marB="0" anchor="ctr"/>
                </a:tc>
                <a:tc>
                  <a:txBody>
                    <a:bodyPr/>
                    <a:lstStyle/>
                    <a:p>
                      <a:pPr algn="l" fontAlgn="ctr"/>
                      <a:r>
                        <a:rPr lang="zh-CN" altLang="en-US" sz="1600" b="0" i="0" u="none" strike="noStrike" dirty="0">
                          <a:latin typeface="宋体"/>
                        </a:rPr>
                        <a:t>深化模块化教学模式改革实验</a:t>
                      </a:r>
                    </a:p>
                  </a:txBody>
                  <a:tcPr marL="9525" marR="9525" marT="9525" marB="0" anchor="ctr"/>
                </a:tc>
                <a:tc>
                  <a:txBody>
                    <a:bodyPr/>
                    <a:lstStyle/>
                    <a:p>
                      <a:pPr algn="l" fontAlgn="ctr"/>
                      <a:r>
                        <a:rPr lang="zh-CN" altLang="en-US" sz="1600" b="0" i="0" u="none" strike="noStrike">
                          <a:latin typeface="宋体"/>
                        </a:rPr>
                        <a:t>教务处、直属学院、教学系</a:t>
                      </a:r>
                    </a:p>
                  </a:txBody>
                  <a:tcPr marL="9525" marR="9525" marT="9525" marB="0" anchor="ctr"/>
                </a:tc>
                <a:tc>
                  <a:txBody>
                    <a:bodyPr/>
                    <a:lstStyle/>
                    <a:p>
                      <a:pPr algn="ctr" fontAlgn="ctr"/>
                      <a:r>
                        <a:rPr lang="en-US" altLang="zh-CN" sz="1600" b="0" i="0" u="none" strike="noStrike" dirty="0">
                          <a:latin typeface="宋体"/>
                        </a:rPr>
                        <a:t>2015</a:t>
                      </a:r>
                      <a:r>
                        <a:rPr lang="zh-CN" altLang="en-US" sz="1600" b="0" i="0" u="none" strike="noStrike" dirty="0">
                          <a:latin typeface="宋体"/>
                        </a:rPr>
                        <a:t>年</a:t>
                      </a:r>
                      <a:r>
                        <a:rPr lang="en-US" altLang="zh-CN" sz="1600" b="0" i="0" u="none" strike="noStrike" dirty="0">
                          <a:latin typeface="宋体"/>
                        </a:rPr>
                        <a:t>7</a:t>
                      </a:r>
                      <a:r>
                        <a:rPr lang="zh-CN" altLang="en-US" sz="1600" b="0" i="0" u="none" strike="noStrike" dirty="0">
                          <a:latin typeface="宋体"/>
                        </a:rPr>
                        <a:t>月</a:t>
                      </a:r>
                    </a:p>
                  </a:txBody>
                  <a:tcPr marL="9525" marR="9525" marT="9525" marB="0" anchor="ctr"/>
                </a:tc>
              </a:tr>
              <a:tr h="417760">
                <a:tc>
                  <a:txBody>
                    <a:bodyPr/>
                    <a:lstStyle/>
                    <a:p>
                      <a:pPr algn="ctr" fontAlgn="ctr"/>
                      <a:r>
                        <a:rPr lang="en-US" altLang="zh-CN" sz="1600" b="0" i="0" u="none" strike="noStrike">
                          <a:latin typeface="宋体"/>
                        </a:rPr>
                        <a:t>8</a:t>
                      </a:r>
                    </a:p>
                  </a:txBody>
                  <a:tcPr marL="9525" marR="9525" marT="9525" marB="0" anchor="ctr"/>
                </a:tc>
                <a:tc>
                  <a:txBody>
                    <a:bodyPr/>
                    <a:lstStyle/>
                    <a:p>
                      <a:pPr algn="l" fontAlgn="ctr"/>
                      <a:r>
                        <a:rPr lang="zh-CN" altLang="en-US" sz="1600" b="0" i="0" u="none" strike="noStrike" dirty="0" smtClean="0">
                          <a:latin typeface="宋体"/>
                        </a:rPr>
                        <a:t>完成直属学院学生档案</a:t>
                      </a:r>
                      <a:r>
                        <a:rPr lang="zh-CN" altLang="en-US" sz="1600" b="0" i="0" u="none" strike="noStrike" dirty="0">
                          <a:latin typeface="宋体"/>
                        </a:rPr>
                        <a:t>建设工作</a:t>
                      </a:r>
                    </a:p>
                  </a:txBody>
                  <a:tcPr marL="9525" marR="9525" marT="9525" marB="0" anchor="ctr"/>
                </a:tc>
                <a:tc>
                  <a:txBody>
                    <a:bodyPr/>
                    <a:lstStyle/>
                    <a:p>
                      <a:pPr algn="l" fontAlgn="ctr"/>
                      <a:r>
                        <a:rPr lang="zh-CN" altLang="en-US" sz="1600" b="0" i="0" u="none" strike="noStrike">
                          <a:latin typeface="宋体"/>
                        </a:rPr>
                        <a:t>直属学院</a:t>
                      </a:r>
                    </a:p>
                  </a:txBody>
                  <a:tcPr marL="9525" marR="9525" marT="9525" marB="0" anchor="ctr"/>
                </a:tc>
                <a:tc>
                  <a:txBody>
                    <a:bodyPr/>
                    <a:lstStyle/>
                    <a:p>
                      <a:pPr algn="ctr" fontAlgn="ctr"/>
                      <a:r>
                        <a:rPr lang="en-US" altLang="zh-CN" sz="1600" b="0" i="0" u="none" strike="noStrike">
                          <a:latin typeface="宋体"/>
                        </a:rPr>
                        <a:t>12</a:t>
                      </a:r>
                      <a:r>
                        <a:rPr lang="zh-CN" altLang="en-US" sz="1600" b="0" i="0" u="none" strike="noStrike">
                          <a:latin typeface="宋体"/>
                        </a:rPr>
                        <a:t>月</a:t>
                      </a:r>
                    </a:p>
                  </a:txBody>
                  <a:tcPr marL="9525" marR="9525" marT="9525" marB="0" anchor="ctr"/>
                </a:tc>
              </a:tr>
              <a:tr h="417760">
                <a:tc>
                  <a:txBody>
                    <a:bodyPr/>
                    <a:lstStyle/>
                    <a:p>
                      <a:pPr algn="ctr" fontAlgn="ctr"/>
                      <a:r>
                        <a:rPr lang="en-US" altLang="zh-CN" sz="1600" b="0" i="0" u="none" strike="noStrike">
                          <a:latin typeface="宋体"/>
                        </a:rPr>
                        <a:t>9</a:t>
                      </a:r>
                    </a:p>
                  </a:txBody>
                  <a:tcPr marL="9525" marR="9525" marT="9525" marB="0" anchor="ctr"/>
                </a:tc>
                <a:tc>
                  <a:txBody>
                    <a:bodyPr/>
                    <a:lstStyle/>
                    <a:p>
                      <a:pPr algn="l" fontAlgn="ctr"/>
                      <a:r>
                        <a:rPr lang="zh-CN" altLang="en-US" sz="1600" b="0" i="0" u="none" strike="noStrike" dirty="0">
                          <a:latin typeface="宋体"/>
                        </a:rPr>
                        <a:t>加强往届</a:t>
                      </a:r>
                      <a:r>
                        <a:rPr lang="zh-CN" altLang="en-US" sz="1600" b="0" i="0" u="none" strike="noStrike" dirty="0" smtClean="0">
                          <a:latin typeface="宋体"/>
                        </a:rPr>
                        <a:t>生毕业生的</a:t>
                      </a:r>
                      <a:r>
                        <a:rPr lang="zh-CN" altLang="en-US" sz="1600" b="0" i="0" u="none" strike="noStrike" dirty="0">
                          <a:latin typeface="宋体"/>
                        </a:rPr>
                        <a:t>管理及服务工作</a:t>
                      </a:r>
                    </a:p>
                  </a:txBody>
                  <a:tcPr marL="9525" marR="9525" marT="9525" marB="0" anchor="ctr"/>
                </a:tc>
                <a:tc>
                  <a:txBody>
                    <a:bodyPr/>
                    <a:lstStyle/>
                    <a:p>
                      <a:pPr algn="l" fontAlgn="ctr"/>
                      <a:r>
                        <a:rPr lang="zh-CN" altLang="en-US" sz="1600" b="0" i="0" u="none" strike="noStrike">
                          <a:latin typeface="宋体"/>
                        </a:rPr>
                        <a:t>直属学院、教务处、教学系</a:t>
                      </a:r>
                    </a:p>
                  </a:txBody>
                  <a:tcPr marL="9525" marR="9525" marT="9525" marB="0" anchor="ctr"/>
                </a:tc>
                <a:tc>
                  <a:txBody>
                    <a:bodyPr/>
                    <a:lstStyle/>
                    <a:p>
                      <a:pPr algn="ctr" fontAlgn="ctr"/>
                      <a:r>
                        <a:rPr lang="en-US" altLang="zh-CN" sz="1600" b="0" i="0" u="none" strike="noStrike">
                          <a:latin typeface="宋体"/>
                        </a:rPr>
                        <a:t>2015</a:t>
                      </a:r>
                      <a:r>
                        <a:rPr lang="zh-CN" altLang="en-US" sz="1600" b="0" i="0" u="none" strike="noStrike">
                          <a:latin typeface="宋体"/>
                        </a:rPr>
                        <a:t>年</a:t>
                      </a:r>
                      <a:r>
                        <a:rPr lang="en-US" altLang="zh-CN" sz="1600" b="0" i="0" u="none" strike="noStrike">
                          <a:latin typeface="宋体"/>
                        </a:rPr>
                        <a:t>7</a:t>
                      </a:r>
                      <a:r>
                        <a:rPr lang="zh-CN" altLang="en-US" sz="1600" b="0" i="0" u="none" strike="noStrike">
                          <a:latin typeface="宋体"/>
                        </a:rPr>
                        <a:t>月</a:t>
                      </a:r>
                    </a:p>
                  </a:txBody>
                  <a:tcPr marL="9525" marR="9525" marT="9525" marB="0" anchor="ctr"/>
                </a:tc>
              </a:tr>
              <a:tr h="417760">
                <a:tc>
                  <a:txBody>
                    <a:bodyPr/>
                    <a:lstStyle/>
                    <a:p>
                      <a:pPr algn="ctr" fontAlgn="ctr"/>
                      <a:r>
                        <a:rPr lang="en-US" altLang="zh-CN" sz="1600" b="0" i="0" u="none" strike="noStrike">
                          <a:latin typeface="宋体"/>
                        </a:rPr>
                        <a:t>10</a:t>
                      </a:r>
                    </a:p>
                  </a:txBody>
                  <a:tcPr marL="9525" marR="9525" marT="9525" marB="0" anchor="ctr"/>
                </a:tc>
                <a:tc>
                  <a:txBody>
                    <a:bodyPr/>
                    <a:lstStyle/>
                    <a:p>
                      <a:pPr algn="l" fontAlgn="ctr"/>
                      <a:r>
                        <a:rPr lang="zh-CN" altLang="en-US" sz="1600" b="0" i="0" u="none" strike="noStrike" dirty="0" smtClean="0">
                          <a:latin typeface="宋体"/>
                        </a:rPr>
                        <a:t>开展“有效学习”问题</a:t>
                      </a:r>
                      <a:r>
                        <a:rPr lang="zh-CN" altLang="en-US" sz="1600" b="0" i="0" u="none" strike="noStrike" dirty="0">
                          <a:latin typeface="宋体"/>
                        </a:rPr>
                        <a:t>专题调研</a:t>
                      </a:r>
                    </a:p>
                  </a:txBody>
                  <a:tcPr marL="9525" marR="9525" marT="9525" marB="0" anchor="ctr"/>
                </a:tc>
                <a:tc>
                  <a:txBody>
                    <a:bodyPr/>
                    <a:lstStyle/>
                    <a:p>
                      <a:pPr algn="l" fontAlgn="ctr"/>
                      <a:r>
                        <a:rPr lang="zh-CN" altLang="en-US" sz="1600" b="0" i="0" u="none" strike="noStrike" dirty="0">
                          <a:latin typeface="宋体"/>
                        </a:rPr>
                        <a:t>直属学院</a:t>
                      </a:r>
                    </a:p>
                  </a:txBody>
                  <a:tcPr marL="9525" marR="9525" marT="9525" marB="0" anchor="ctr"/>
                </a:tc>
                <a:tc>
                  <a:txBody>
                    <a:bodyPr/>
                    <a:lstStyle/>
                    <a:p>
                      <a:pPr algn="ctr" fontAlgn="ctr"/>
                      <a:r>
                        <a:rPr lang="en-US" altLang="zh-CN" sz="1600" b="0" i="0" u="none" strike="noStrike">
                          <a:latin typeface="宋体"/>
                        </a:rPr>
                        <a:t>2015</a:t>
                      </a:r>
                      <a:r>
                        <a:rPr lang="zh-CN" altLang="en-US" sz="1600" b="0" i="0" u="none" strike="noStrike">
                          <a:latin typeface="宋体"/>
                        </a:rPr>
                        <a:t>年</a:t>
                      </a:r>
                      <a:r>
                        <a:rPr lang="en-US" altLang="zh-CN" sz="1600" b="0" i="0" u="none" strike="noStrike">
                          <a:latin typeface="宋体"/>
                        </a:rPr>
                        <a:t>7</a:t>
                      </a:r>
                      <a:r>
                        <a:rPr lang="zh-CN" altLang="en-US" sz="1600" b="0" i="0" u="none" strike="noStrike">
                          <a:latin typeface="宋体"/>
                        </a:rPr>
                        <a:t>月</a:t>
                      </a:r>
                    </a:p>
                  </a:txBody>
                  <a:tcPr marL="9525" marR="9525" marT="9525" marB="0" anchor="ctr"/>
                </a:tc>
              </a:tr>
              <a:tr h="422767">
                <a:tc>
                  <a:txBody>
                    <a:bodyPr/>
                    <a:lstStyle/>
                    <a:p>
                      <a:pPr algn="ctr" fontAlgn="ctr"/>
                      <a:r>
                        <a:rPr lang="en-US" altLang="zh-CN" sz="1600" b="0" i="0" u="none" strike="noStrike">
                          <a:latin typeface="宋体"/>
                        </a:rPr>
                        <a:t>11</a:t>
                      </a:r>
                    </a:p>
                  </a:txBody>
                  <a:tcPr marL="9525" marR="9525" marT="9525" marB="0" anchor="ctr"/>
                </a:tc>
                <a:tc>
                  <a:txBody>
                    <a:bodyPr/>
                    <a:lstStyle/>
                    <a:p>
                      <a:pPr algn="l" fontAlgn="ctr"/>
                      <a:r>
                        <a:rPr lang="zh-CN" altLang="en-US" sz="1600" b="0" i="0" u="none" strike="noStrike" dirty="0" smtClean="0">
                          <a:latin typeface="宋体"/>
                        </a:rPr>
                        <a:t>检查公布网上资源建设、更新和网上实时教学情况</a:t>
                      </a:r>
                      <a:endParaRPr lang="zh-CN" altLang="en-US" sz="1600" b="0" i="0" u="none" strike="noStrike" dirty="0">
                        <a:latin typeface="宋体"/>
                      </a:endParaRPr>
                    </a:p>
                  </a:txBody>
                  <a:tcPr marL="9525" marR="9525" marT="9525" marB="0" anchor="ctr"/>
                </a:tc>
                <a:tc>
                  <a:txBody>
                    <a:bodyPr/>
                    <a:lstStyle/>
                    <a:p>
                      <a:pPr algn="l" fontAlgn="ctr"/>
                      <a:r>
                        <a:rPr lang="zh-CN" altLang="en-US" sz="1600" b="0" i="0" u="none" strike="noStrike" dirty="0">
                          <a:latin typeface="宋体"/>
                        </a:rPr>
                        <a:t>教务处</a:t>
                      </a:r>
                    </a:p>
                  </a:txBody>
                  <a:tcPr marL="9525" marR="9525" marT="9525" marB="0" anchor="ctr"/>
                </a:tc>
                <a:tc>
                  <a:txBody>
                    <a:bodyPr/>
                    <a:lstStyle/>
                    <a:p>
                      <a:pPr algn="ctr" fontAlgn="ctr"/>
                      <a:r>
                        <a:rPr lang="en-US" altLang="zh-CN" sz="1600" b="0" i="0" u="none" strike="noStrike">
                          <a:latin typeface="宋体"/>
                        </a:rPr>
                        <a:t>12</a:t>
                      </a:r>
                      <a:r>
                        <a:rPr lang="zh-CN" altLang="en-US" sz="1600" b="0" i="0" u="none" strike="noStrike">
                          <a:latin typeface="宋体"/>
                        </a:rPr>
                        <a:t>月</a:t>
                      </a:r>
                    </a:p>
                  </a:txBody>
                  <a:tcPr marL="9525" marR="9525" marT="9525" marB="0" anchor="ctr"/>
                </a:tc>
              </a:tr>
              <a:tr h="422767">
                <a:tc>
                  <a:txBody>
                    <a:bodyPr/>
                    <a:lstStyle/>
                    <a:p>
                      <a:pPr algn="ctr" fontAlgn="ctr"/>
                      <a:r>
                        <a:rPr lang="en-US" altLang="zh-CN" sz="1600" b="0" i="0" u="none" strike="noStrike">
                          <a:latin typeface="宋体"/>
                        </a:rPr>
                        <a:t>12</a:t>
                      </a:r>
                    </a:p>
                  </a:txBody>
                  <a:tcPr marL="9525" marR="9525" marT="9525" marB="0" anchor="ctr"/>
                </a:tc>
                <a:tc>
                  <a:txBody>
                    <a:bodyPr/>
                    <a:lstStyle/>
                    <a:p>
                      <a:pPr algn="l" fontAlgn="ctr"/>
                      <a:r>
                        <a:rPr lang="zh-CN" altLang="en-US" sz="1600" b="0" i="0" u="none" strike="noStrike" dirty="0">
                          <a:latin typeface="宋体"/>
                        </a:rPr>
                        <a:t>制订教学团队工作方案和教师考核实施</a:t>
                      </a:r>
                      <a:r>
                        <a:rPr lang="zh-CN" altLang="en-US" sz="1600" b="0" i="0" u="none" strike="noStrike" dirty="0" smtClean="0">
                          <a:latin typeface="宋体"/>
                        </a:rPr>
                        <a:t>方案</a:t>
                      </a:r>
                      <a:endParaRPr lang="zh-CN" altLang="en-US" sz="1600" b="0" i="0" u="none" strike="noStrike" dirty="0">
                        <a:latin typeface="宋体"/>
                      </a:endParaRPr>
                    </a:p>
                  </a:txBody>
                  <a:tcPr marL="9525" marR="9525" marT="9525" marB="0" anchor="ctr"/>
                </a:tc>
                <a:tc>
                  <a:txBody>
                    <a:bodyPr/>
                    <a:lstStyle/>
                    <a:p>
                      <a:pPr algn="l" fontAlgn="ctr"/>
                      <a:r>
                        <a:rPr lang="zh-CN" altLang="en-US" sz="1600" b="0" i="0" u="none" strike="noStrike" dirty="0">
                          <a:latin typeface="宋体"/>
                        </a:rPr>
                        <a:t>教务处、教学系</a:t>
                      </a:r>
                    </a:p>
                  </a:txBody>
                  <a:tcPr marL="9525" marR="9525" marT="9525" marB="0" anchor="ctr"/>
                </a:tc>
                <a:tc>
                  <a:txBody>
                    <a:bodyPr/>
                    <a:lstStyle/>
                    <a:p>
                      <a:pPr algn="ctr" fontAlgn="ctr"/>
                      <a:r>
                        <a:rPr lang="en-US" altLang="zh-CN" sz="1600" b="0" i="0" u="none" strike="noStrike">
                          <a:latin typeface="宋体"/>
                        </a:rPr>
                        <a:t>2015</a:t>
                      </a:r>
                      <a:r>
                        <a:rPr lang="zh-CN" altLang="en-US" sz="1600" b="0" i="0" u="none" strike="noStrike">
                          <a:latin typeface="宋体"/>
                        </a:rPr>
                        <a:t>年</a:t>
                      </a:r>
                      <a:r>
                        <a:rPr lang="en-US" altLang="zh-CN" sz="1600" b="0" i="0" u="none" strike="noStrike">
                          <a:latin typeface="宋体"/>
                        </a:rPr>
                        <a:t>7</a:t>
                      </a:r>
                      <a:r>
                        <a:rPr lang="zh-CN" altLang="en-US" sz="1600" b="0" i="0" u="none" strike="noStrike">
                          <a:latin typeface="宋体"/>
                        </a:rPr>
                        <a:t>月</a:t>
                      </a:r>
                    </a:p>
                  </a:txBody>
                  <a:tcPr marL="9525" marR="9525" marT="9525" marB="0" anchor="ctr"/>
                </a:tc>
              </a:tr>
              <a:tr h="417760">
                <a:tc>
                  <a:txBody>
                    <a:bodyPr/>
                    <a:lstStyle/>
                    <a:p>
                      <a:pPr algn="ctr" fontAlgn="ctr"/>
                      <a:r>
                        <a:rPr lang="en-US" altLang="zh-CN" sz="1600" b="0" i="0" u="none" strike="noStrike">
                          <a:latin typeface="宋体"/>
                        </a:rPr>
                        <a:t>13</a:t>
                      </a:r>
                    </a:p>
                  </a:txBody>
                  <a:tcPr marL="9525" marR="9525" marT="9525" marB="0" anchor="ctr"/>
                </a:tc>
                <a:tc>
                  <a:txBody>
                    <a:bodyPr/>
                    <a:lstStyle/>
                    <a:p>
                      <a:pPr algn="l" fontAlgn="ctr"/>
                      <a:r>
                        <a:rPr lang="zh-CN" altLang="en-US" sz="1600" b="0" i="0" u="none" strike="noStrike" dirty="0">
                          <a:latin typeface="宋体"/>
                        </a:rPr>
                        <a:t>开展国开新平台培训</a:t>
                      </a:r>
                    </a:p>
                  </a:txBody>
                  <a:tcPr marL="9525" marR="9525" marT="9525" marB="0" anchor="ctr"/>
                </a:tc>
                <a:tc>
                  <a:txBody>
                    <a:bodyPr/>
                    <a:lstStyle/>
                    <a:p>
                      <a:pPr algn="l" fontAlgn="ctr"/>
                      <a:r>
                        <a:rPr lang="zh-CN" altLang="en-US" sz="1600" b="0" i="0" u="none" strike="noStrike">
                          <a:latin typeface="宋体"/>
                        </a:rPr>
                        <a:t>教务处、 技术中心</a:t>
                      </a:r>
                    </a:p>
                  </a:txBody>
                  <a:tcPr marL="9525" marR="9525" marT="9525" marB="0" anchor="ctr"/>
                </a:tc>
                <a:tc>
                  <a:txBody>
                    <a:bodyPr/>
                    <a:lstStyle/>
                    <a:p>
                      <a:pPr algn="ctr" fontAlgn="ctr"/>
                      <a:r>
                        <a:rPr lang="en-US" altLang="zh-CN" sz="1600" b="0" i="0" u="none" strike="noStrike" dirty="0">
                          <a:latin typeface="宋体"/>
                        </a:rPr>
                        <a:t>12</a:t>
                      </a:r>
                      <a:r>
                        <a:rPr lang="zh-CN" altLang="en-US" sz="1600" b="0" i="0" u="none" strike="noStrike" dirty="0">
                          <a:latin typeface="宋体"/>
                        </a:rPr>
                        <a:t>月</a:t>
                      </a:r>
                    </a:p>
                  </a:txBody>
                  <a:tcPr marL="9525" marR="9525" marT="9525" marB="0" anchor="ctr"/>
                </a:tc>
              </a:tr>
              <a:tr h="417760">
                <a:tc>
                  <a:txBody>
                    <a:bodyPr/>
                    <a:lstStyle/>
                    <a:p>
                      <a:pPr algn="ctr" fontAlgn="ctr"/>
                      <a:r>
                        <a:rPr lang="en-US" altLang="zh-CN" sz="1600" b="0" i="0" u="none" strike="noStrike" dirty="0">
                          <a:latin typeface="宋体"/>
                        </a:rPr>
                        <a:t>14</a:t>
                      </a:r>
                    </a:p>
                  </a:txBody>
                  <a:tcPr marL="9525" marR="9525" marT="9525" marB="0" anchor="ctr"/>
                </a:tc>
                <a:tc>
                  <a:txBody>
                    <a:bodyPr/>
                    <a:lstStyle/>
                    <a:p>
                      <a:pPr algn="l" fontAlgn="ctr"/>
                      <a:r>
                        <a:rPr lang="zh-CN" altLang="en-US" sz="1600" b="0" i="0" u="none" strike="noStrike" dirty="0">
                          <a:latin typeface="宋体"/>
                        </a:rPr>
                        <a:t>建设文本和视频双导课程、小微课件和精品</a:t>
                      </a:r>
                      <a:r>
                        <a:rPr lang="zh-CN" altLang="en-US" sz="1600" b="0" i="0" u="none" strike="noStrike" dirty="0" smtClean="0">
                          <a:latin typeface="宋体"/>
                        </a:rPr>
                        <a:t>课程</a:t>
                      </a:r>
                      <a:endParaRPr lang="zh-CN" altLang="en-US" sz="1600" b="0" i="0" u="none" strike="noStrike" dirty="0">
                        <a:latin typeface="宋体"/>
                      </a:endParaRPr>
                    </a:p>
                  </a:txBody>
                  <a:tcPr marL="9525" marR="9525" marT="9525" marB="0" anchor="ctr"/>
                </a:tc>
                <a:tc>
                  <a:txBody>
                    <a:bodyPr/>
                    <a:lstStyle/>
                    <a:p>
                      <a:pPr algn="l" fontAlgn="ctr"/>
                      <a:r>
                        <a:rPr lang="zh-CN" altLang="en-US" sz="1600" b="0" i="0" u="none" strike="noStrike">
                          <a:latin typeface="宋体"/>
                        </a:rPr>
                        <a:t>教务处、教学系、技术中心</a:t>
                      </a:r>
                    </a:p>
                  </a:txBody>
                  <a:tcPr marL="9525" marR="9525" marT="9525" marB="0" anchor="ctr"/>
                </a:tc>
                <a:tc>
                  <a:txBody>
                    <a:bodyPr/>
                    <a:lstStyle/>
                    <a:p>
                      <a:pPr algn="ctr" fontAlgn="ctr"/>
                      <a:r>
                        <a:rPr lang="en-US" altLang="zh-CN" sz="1600" b="0" i="0" u="none" strike="noStrike" dirty="0">
                          <a:latin typeface="宋体"/>
                        </a:rPr>
                        <a:t>2015</a:t>
                      </a:r>
                      <a:r>
                        <a:rPr lang="zh-CN" altLang="en-US" sz="1600" b="0" i="0" u="none" strike="noStrike" dirty="0">
                          <a:latin typeface="宋体"/>
                        </a:rPr>
                        <a:t>年</a:t>
                      </a:r>
                      <a:r>
                        <a:rPr lang="en-US" altLang="zh-CN" sz="1600" b="0" i="0" u="none" strike="noStrike" dirty="0">
                          <a:latin typeface="宋体"/>
                        </a:rPr>
                        <a:t>7</a:t>
                      </a:r>
                      <a:r>
                        <a:rPr lang="zh-CN" altLang="en-US" sz="1600" b="0" i="0" u="none" strike="noStrike" dirty="0">
                          <a:latin typeface="宋体"/>
                        </a:rPr>
                        <a:t>月</a:t>
                      </a:r>
                    </a:p>
                  </a:txBody>
                  <a:tcPr marL="9525" marR="9525" marT="9525" marB="0" anchor="ctr"/>
                </a:tc>
              </a:tr>
              <a:tr h="417760">
                <a:tc>
                  <a:txBody>
                    <a:bodyPr/>
                    <a:lstStyle/>
                    <a:p>
                      <a:pPr algn="ctr" fontAlgn="ctr"/>
                      <a:r>
                        <a:rPr lang="en-US" altLang="zh-CN" sz="1600" b="0" i="0" u="none" strike="noStrike">
                          <a:latin typeface="宋体"/>
                        </a:rPr>
                        <a:t>15</a:t>
                      </a:r>
                    </a:p>
                  </a:txBody>
                  <a:tcPr marL="9525" marR="9525" marT="9525" marB="0" anchor="ctr"/>
                </a:tc>
                <a:tc>
                  <a:txBody>
                    <a:bodyPr/>
                    <a:lstStyle/>
                    <a:p>
                      <a:pPr algn="l" fontAlgn="ctr"/>
                      <a:r>
                        <a:rPr lang="zh-CN" altLang="en-US" sz="1600" b="0" i="0" u="none" strike="noStrike" dirty="0" smtClean="0">
                          <a:latin typeface="宋体"/>
                        </a:rPr>
                        <a:t>开发教务</a:t>
                      </a:r>
                      <a:r>
                        <a:rPr lang="zh-CN" altLang="en-US" sz="1600" b="0" i="0" u="none" strike="noStrike" dirty="0">
                          <a:latin typeface="宋体"/>
                        </a:rPr>
                        <a:t>管理系列</a:t>
                      </a:r>
                      <a:r>
                        <a:rPr lang="zh-CN" altLang="en-US" sz="1600" b="0" i="0" u="none" strike="noStrike" dirty="0" smtClean="0">
                          <a:latin typeface="宋体"/>
                        </a:rPr>
                        <a:t>应用软件并试点</a:t>
                      </a:r>
                      <a:endParaRPr lang="zh-CN" altLang="en-US" sz="1600" b="0" i="0" u="none" strike="noStrike" dirty="0">
                        <a:latin typeface="宋体"/>
                      </a:endParaRPr>
                    </a:p>
                  </a:txBody>
                  <a:tcPr marL="9525" marR="9525" marT="9525" marB="0" anchor="ctr"/>
                </a:tc>
                <a:tc>
                  <a:txBody>
                    <a:bodyPr/>
                    <a:lstStyle/>
                    <a:p>
                      <a:pPr algn="l" fontAlgn="ctr"/>
                      <a:r>
                        <a:rPr lang="zh-CN" altLang="en-US" sz="1600" b="0" i="0" u="none" strike="noStrike">
                          <a:latin typeface="宋体"/>
                        </a:rPr>
                        <a:t>教务处、 技术中心</a:t>
                      </a:r>
                    </a:p>
                  </a:txBody>
                  <a:tcPr marL="9525" marR="9525" marT="9525" marB="0" anchor="ctr"/>
                </a:tc>
                <a:tc>
                  <a:txBody>
                    <a:bodyPr/>
                    <a:lstStyle/>
                    <a:p>
                      <a:pPr algn="ctr" fontAlgn="ctr"/>
                      <a:r>
                        <a:rPr lang="en-US" altLang="zh-CN" sz="1600" b="0" i="0" u="none" strike="noStrike" dirty="0">
                          <a:latin typeface="宋体"/>
                        </a:rPr>
                        <a:t>2015</a:t>
                      </a:r>
                      <a:r>
                        <a:rPr lang="zh-CN" altLang="en-US" sz="1600" b="0" i="0" u="none" strike="noStrike" dirty="0">
                          <a:latin typeface="宋体"/>
                        </a:rPr>
                        <a:t>年</a:t>
                      </a:r>
                      <a:r>
                        <a:rPr lang="en-US" altLang="zh-CN" sz="1600" b="0" i="0" u="none" strike="noStrike" dirty="0">
                          <a:latin typeface="宋体"/>
                        </a:rPr>
                        <a:t>7</a:t>
                      </a:r>
                      <a:r>
                        <a:rPr lang="zh-CN" altLang="en-US" sz="1600" b="0" i="0" u="none" strike="noStrike" dirty="0">
                          <a:latin typeface="宋体"/>
                        </a:rPr>
                        <a:t>月</a:t>
                      </a:r>
                    </a:p>
                  </a:txBody>
                  <a:tcPr marL="9525" marR="9525" marT="9525" marB="0" anchor="ctr"/>
                </a:tc>
              </a:tr>
              <a:tr h="417760">
                <a:tc>
                  <a:txBody>
                    <a:bodyPr/>
                    <a:lstStyle/>
                    <a:p>
                      <a:pPr algn="ctr" fontAlgn="ctr"/>
                      <a:r>
                        <a:rPr lang="en-US" altLang="zh-CN" sz="1600" b="0" i="0" u="none" strike="noStrike">
                          <a:latin typeface="宋体"/>
                        </a:rPr>
                        <a:t>16</a:t>
                      </a:r>
                    </a:p>
                  </a:txBody>
                  <a:tcPr marL="9525" marR="9525" marT="9525" marB="0" anchor="ctr"/>
                </a:tc>
                <a:tc>
                  <a:txBody>
                    <a:bodyPr/>
                    <a:lstStyle/>
                    <a:p>
                      <a:pPr algn="l" fontAlgn="ctr"/>
                      <a:r>
                        <a:rPr lang="zh-CN" altLang="en-US" sz="1600" b="0" i="0" u="none" strike="noStrike" dirty="0">
                          <a:latin typeface="宋体"/>
                        </a:rPr>
                        <a:t>举办网上</a:t>
                      </a:r>
                      <a:r>
                        <a:rPr lang="en-US" altLang="zh-CN" sz="1600" b="0" i="0" u="none" strike="noStrike" dirty="0">
                          <a:latin typeface="宋体"/>
                        </a:rPr>
                        <a:t>(</a:t>
                      </a:r>
                      <a:r>
                        <a:rPr lang="zh-CN" altLang="en-US" sz="1600" b="0" i="0" u="none" strike="noStrike" dirty="0">
                          <a:latin typeface="宋体"/>
                        </a:rPr>
                        <a:t>互动</a:t>
                      </a:r>
                      <a:r>
                        <a:rPr lang="en-US" altLang="zh-CN" sz="1600" b="0" i="0" u="none" strike="noStrike" dirty="0">
                          <a:latin typeface="宋体"/>
                        </a:rPr>
                        <a:t>)</a:t>
                      </a:r>
                      <a:r>
                        <a:rPr lang="zh-CN" altLang="en-US" sz="1600" b="0" i="0" u="none" strike="noStrike" dirty="0">
                          <a:latin typeface="宋体"/>
                        </a:rPr>
                        <a:t>教学竞赛</a:t>
                      </a:r>
                    </a:p>
                  </a:txBody>
                  <a:tcPr marL="9525" marR="9525" marT="9525" marB="0" anchor="ctr"/>
                </a:tc>
                <a:tc>
                  <a:txBody>
                    <a:bodyPr/>
                    <a:lstStyle/>
                    <a:p>
                      <a:pPr algn="l" fontAlgn="ctr"/>
                      <a:r>
                        <a:rPr lang="zh-CN" altLang="en-US" sz="1600" b="0" i="0" u="none" strike="noStrike" dirty="0">
                          <a:latin typeface="宋体"/>
                        </a:rPr>
                        <a:t>教务处</a:t>
                      </a:r>
                    </a:p>
                  </a:txBody>
                  <a:tcPr marL="9525" marR="9525" marT="9525" marB="0" anchor="ctr"/>
                </a:tc>
                <a:tc>
                  <a:txBody>
                    <a:bodyPr/>
                    <a:lstStyle/>
                    <a:p>
                      <a:pPr algn="ctr" fontAlgn="ctr"/>
                      <a:r>
                        <a:rPr lang="en-US" altLang="zh-CN" sz="1600" b="0" i="0" u="none" strike="noStrike" dirty="0">
                          <a:latin typeface="宋体"/>
                        </a:rPr>
                        <a:t>2015</a:t>
                      </a:r>
                      <a:r>
                        <a:rPr lang="zh-CN" altLang="en-US" sz="1600" b="0" i="0" u="none" strike="noStrike" dirty="0">
                          <a:latin typeface="宋体"/>
                        </a:rPr>
                        <a:t>年</a:t>
                      </a:r>
                      <a:r>
                        <a:rPr lang="en-US" altLang="zh-CN" sz="1600" b="0" i="0" u="none" strike="noStrike" dirty="0">
                          <a:latin typeface="宋体"/>
                        </a:rPr>
                        <a:t>7</a:t>
                      </a:r>
                      <a:r>
                        <a:rPr lang="zh-CN" altLang="en-US" sz="1600" b="0" i="0" u="none" strike="noStrike" dirty="0">
                          <a:latin typeface="宋体"/>
                        </a:rPr>
                        <a:t>月</a:t>
                      </a:r>
                    </a:p>
                  </a:txBody>
                  <a:tcPr marL="9525" marR="9525" marT="9525" marB="0" anchor="ctr"/>
                </a:tc>
              </a:tr>
              <a:tr h="417760">
                <a:tc>
                  <a:txBody>
                    <a:bodyPr/>
                    <a:lstStyle/>
                    <a:p>
                      <a:pPr algn="ctr" fontAlgn="ctr"/>
                      <a:r>
                        <a:rPr lang="en-US" altLang="zh-CN" sz="1600" b="0" i="0" u="none" strike="noStrike">
                          <a:latin typeface="宋体"/>
                        </a:rPr>
                        <a:t>17</a:t>
                      </a:r>
                    </a:p>
                  </a:txBody>
                  <a:tcPr marL="9525" marR="9525" marT="9525" marB="0" anchor="ctr"/>
                </a:tc>
                <a:tc>
                  <a:txBody>
                    <a:bodyPr/>
                    <a:lstStyle/>
                    <a:p>
                      <a:pPr algn="l" fontAlgn="ctr"/>
                      <a:r>
                        <a:rPr lang="zh-CN" altLang="en-US" sz="1600" b="0" i="0" u="none" strike="noStrike" dirty="0">
                          <a:latin typeface="宋体"/>
                        </a:rPr>
                        <a:t>开展“进课堂”、“进班级”听评课活动</a:t>
                      </a:r>
                    </a:p>
                  </a:txBody>
                  <a:tcPr marL="9525" marR="9525" marT="9525" marB="0" anchor="ctr"/>
                </a:tc>
                <a:tc>
                  <a:txBody>
                    <a:bodyPr/>
                    <a:lstStyle/>
                    <a:p>
                      <a:pPr algn="l" fontAlgn="ctr"/>
                      <a:r>
                        <a:rPr lang="zh-CN" altLang="en-US" sz="1600" b="0" i="0" u="none" strike="noStrike" dirty="0">
                          <a:latin typeface="宋体"/>
                        </a:rPr>
                        <a:t>教务处</a:t>
                      </a:r>
                    </a:p>
                  </a:txBody>
                  <a:tcPr marL="9525" marR="9525" marT="9525" marB="0" anchor="ctr"/>
                </a:tc>
                <a:tc>
                  <a:txBody>
                    <a:bodyPr/>
                    <a:lstStyle/>
                    <a:p>
                      <a:pPr algn="ctr" fontAlgn="ctr"/>
                      <a:r>
                        <a:rPr lang="en-US" altLang="zh-CN" sz="1600" b="0" i="0" u="none" strike="noStrike" dirty="0">
                          <a:latin typeface="宋体"/>
                        </a:rPr>
                        <a:t>12</a:t>
                      </a:r>
                      <a:r>
                        <a:rPr lang="zh-CN" altLang="en-US" sz="1600" b="0" i="0" u="none" strike="noStrike" dirty="0">
                          <a:latin typeface="宋体"/>
                        </a:rPr>
                        <a:t>月</a:t>
                      </a:r>
                    </a:p>
                  </a:txBody>
                  <a:tcPr marL="9525" marR="9525" marT="9525" marB="0" anchor="ctr"/>
                </a:tc>
              </a:tr>
              <a:tr h="417760">
                <a:tc>
                  <a:txBody>
                    <a:bodyPr/>
                    <a:lstStyle/>
                    <a:p>
                      <a:pPr algn="ctr" fontAlgn="ctr"/>
                      <a:r>
                        <a:rPr lang="en-US" altLang="zh-CN" sz="1600" b="0" i="0" u="none" strike="noStrike">
                          <a:latin typeface="宋体"/>
                        </a:rPr>
                        <a:t>18</a:t>
                      </a:r>
                    </a:p>
                  </a:txBody>
                  <a:tcPr marL="9525" marR="9525" marT="9525" marB="0" anchor="ctr"/>
                </a:tc>
                <a:tc>
                  <a:txBody>
                    <a:bodyPr/>
                    <a:lstStyle/>
                    <a:p>
                      <a:pPr algn="l" fontAlgn="ctr"/>
                      <a:r>
                        <a:rPr lang="zh-CN" altLang="en-US" sz="1600" b="0" i="0" u="none" strike="noStrike" dirty="0" smtClean="0">
                          <a:latin typeface="宋体"/>
                        </a:rPr>
                        <a:t>检查公布教学</a:t>
                      </a:r>
                      <a:r>
                        <a:rPr lang="zh-CN" altLang="en-US" sz="1600" b="0" i="0" u="none" strike="noStrike" dirty="0">
                          <a:latin typeface="宋体"/>
                        </a:rPr>
                        <a:t>点面授课教学情况</a:t>
                      </a:r>
                    </a:p>
                  </a:txBody>
                  <a:tcPr marL="9525" marR="9525" marT="9525" marB="0" anchor="ctr"/>
                </a:tc>
                <a:tc>
                  <a:txBody>
                    <a:bodyPr/>
                    <a:lstStyle/>
                    <a:p>
                      <a:pPr algn="l" fontAlgn="ctr"/>
                      <a:r>
                        <a:rPr lang="zh-CN" altLang="en-US" sz="1600" b="0" i="0" u="none" strike="noStrike" dirty="0">
                          <a:latin typeface="宋体"/>
                        </a:rPr>
                        <a:t>教务处</a:t>
                      </a:r>
                    </a:p>
                  </a:txBody>
                  <a:tcPr marL="9525" marR="9525" marT="9525" marB="0" anchor="ctr"/>
                </a:tc>
                <a:tc>
                  <a:txBody>
                    <a:bodyPr/>
                    <a:lstStyle/>
                    <a:p>
                      <a:pPr algn="ctr" fontAlgn="ctr"/>
                      <a:r>
                        <a:rPr lang="en-US" altLang="zh-CN" sz="1600" b="0" i="0" u="none" strike="noStrike" dirty="0">
                          <a:latin typeface="宋体"/>
                        </a:rPr>
                        <a:t>12</a:t>
                      </a:r>
                      <a:r>
                        <a:rPr lang="zh-CN" altLang="en-US" sz="1600" b="0" i="0" u="none" strike="noStrike" dirty="0">
                          <a:latin typeface="宋体"/>
                        </a:rPr>
                        <a:t>月</a:t>
                      </a:r>
                    </a:p>
                  </a:txBody>
                  <a:tcPr marL="9525" marR="9525" marT="9525" marB="0" anchor="ctr"/>
                </a:tc>
              </a:tr>
            </a:tbl>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435608" y="620688"/>
            <a:ext cx="7498080" cy="288032"/>
          </a:xfrm>
        </p:spPr>
        <p:txBody>
          <a:bodyPr>
            <a:normAutofit fontScale="90000"/>
          </a:bodyPr>
          <a:lstStyle/>
          <a:p>
            <a:endParaRPr lang="zh-CN" altLang="en-US" dirty="0"/>
          </a:p>
        </p:txBody>
      </p:sp>
      <p:graphicFrame>
        <p:nvGraphicFramePr>
          <p:cNvPr id="4" name="内容占位符 3"/>
          <p:cNvGraphicFramePr>
            <a:graphicFrameLocks noGrp="1"/>
          </p:cNvGraphicFramePr>
          <p:nvPr>
            <p:ph idx="1"/>
          </p:nvPr>
        </p:nvGraphicFramePr>
        <p:xfrm>
          <a:off x="1331640" y="548680"/>
          <a:ext cx="7499350" cy="5929732"/>
        </p:xfrm>
        <a:graphic>
          <a:graphicData uri="http://schemas.openxmlformats.org/drawingml/2006/table">
            <a:tbl>
              <a:tblPr firstRow="1" bandRow="1">
                <a:tableStyleId>{5C22544A-7EE6-4342-B048-85BDC9FD1C3A}</a:tableStyleId>
              </a:tblPr>
              <a:tblGrid>
                <a:gridCol w="7499350"/>
              </a:tblGrid>
              <a:tr h="80903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2800" b="0" i="0" u="none" strike="noStrike" dirty="0" smtClean="0">
                          <a:latin typeface="宋体" pitchFamily="2" charset="-122"/>
                          <a:ea typeface="宋体" pitchFamily="2" charset="-122"/>
                        </a:rPr>
                        <a:t>1</a:t>
                      </a:r>
                      <a:r>
                        <a:rPr lang="zh-CN" altLang="en-US" sz="2800" b="0" i="0" u="none" strike="noStrike" dirty="0" smtClean="0">
                          <a:latin typeface="宋体" pitchFamily="2" charset="-122"/>
                          <a:ea typeface="宋体" pitchFamily="2" charset="-122"/>
                        </a:rPr>
                        <a:t>、制订</a:t>
                      </a:r>
                      <a:r>
                        <a:rPr lang="en-US" altLang="zh-CN" sz="2800" b="0" i="0" u="none" strike="noStrike" dirty="0" smtClean="0">
                          <a:latin typeface="宋体" pitchFamily="2" charset="-122"/>
                          <a:ea typeface="宋体" pitchFamily="2" charset="-122"/>
                        </a:rPr>
                        <a:t>《“</a:t>
                      </a:r>
                      <a:r>
                        <a:rPr lang="zh-CN" altLang="en-US" sz="2800" b="0" i="0" u="none" strike="noStrike" dirty="0" smtClean="0">
                          <a:latin typeface="宋体" pitchFamily="2" charset="-122"/>
                          <a:ea typeface="宋体" pitchFamily="2" charset="-122"/>
                        </a:rPr>
                        <a:t>质量问题大讨论”方案</a:t>
                      </a:r>
                      <a:r>
                        <a:rPr lang="en-US" altLang="zh-CN" sz="2800" b="0" i="0" u="none" strike="noStrike" dirty="0" smtClean="0">
                          <a:latin typeface="宋体" pitchFamily="2" charset="-122"/>
                          <a:ea typeface="宋体" pitchFamily="2" charset="-122"/>
                        </a:rPr>
                        <a:t>》</a:t>
                      </a:r>
                      <a:r>
                        <a:rPr lang="zh-CN" altLang="en-US" sz="2800" b="0" i="0" u="none" strike="noStrike" dirty="0" smtClean="0">
                          <a:latin typeface="宋体" pitchFamily="2" charset="-122"/>
                          <a:ea typeface="宋体" pitchFamily="2" charset="-122"/>
                        </a:rPr>
                        <a:t>并讨论</a:t>
                      </a:r>
                    </a:p>
                  </a:txBody>
                  <a:tcPr/>
                </a:tc>
              </a:tr>
              <a:tr h="343090">
                <a:tc>
                  <a:txBody>
                    <a:bodyPr/>
                    <a:lstStyle/>
                    <a:p>
                      <a:endParaRPr lang="zh-CN" altLang="en-US" sz="1800" dirty="0">
                        <a:latin typeface="楷体" pitchFamily="49" charset="-122"/>
                        <a:ea typeface="楷体" pitchFamily="49" charset="-122"/>
                      </a:endParaRPr>
                    </a:p>
                  </a:txBody>
                  <a:tcPr/>
                </a:tc>
              </a:tr>
              <a:tr h="2343672">
                <a:tc>
                  <a:txBody>
                    <a:bodyPr/>
                    <a:lstStyle/>
                    <a:p>
                      <a:r>
                        <a:rPr lang="en-US" altLang="zh-CN" sz="2800" dirty="0" smtClean="0">
                          <a:solidFill>
                            <a:srgbClr val="FF0000"/>
                          </a:solidFill>
                          <a:latin typeface="楷体" pitchFamily="49" charset="-122"/>
                          <a:ea typeface="楷体" pitchFamily="49" charset="-122"/>
                        </a:rPr>
                        <a:t>﹡</a:t>
                      </a:r>
                      <a:r>
                        <a:rPr lang="en-US" altLang="zh-CN" sz="2800" dirty="0" smtClean="0">
                          <a:latin typeface="楷体" pitchFamily="49" charset="-122"/>
                          <a:ea typeface="楷体" pitchFamily="49" charset="-122"/>
                        </a:rPr>
                        <a:t> </a:t>
                      </a:r>
                      <a:r>
                        <a:rPr lang="zh-CN" altLang="en-US" sz="2800" dirty="0" smtClean="0">
                          <a:latin typeface="黑体" pitchFamily="49" charset="-122"/>
                          <a:ea typeface="黑体" pitchFamily="49" charset="-122"/>
                        </a:rPr>
                        <a:t>背景</a:t>
                      </a:r>
                      <a:r>
                        <a:rPr lang="zh-CN" altLang="en-US" sz="2800" dirty="0" smtClean="0">
                          <a:latin typeface="楷体" pitchFamily="49" charset="-122"/>
                          <a:ea typeface="楷体" pitchFamily="49" charset="-122"/>
                        </a:rPr>
                        <a:t>：</a:t>
                      </a:r>
                      <a:r>
                        <a:rPr kumimoji="0" lang="en-US" altLang="zh-CN" sz="2800" kern="1200" dirty="0" smtClean="0">
                          <a:solidFill>
                            <a:schemeClr val="dk1"/>
                          </a:solidFill>
                          <a:latin typeface="楷体" pitchFamily="49" charset="-122"/>
                          <a:ea typeface="楷体" pitchFamily="49" charset="-122"/>
                          <a:cs typeface="+mn-cs"/>
                        </a:rPr>
                        <a:t>4</a:t>
                      </a:r>
                      <a:r>
                        <a:rPr kumimoji="0" lang="zh-CN" altLang="zh-CN" sz="2800" kern="1200" dirty="0" smtClean="0">
                          <a:solidFill>
                            <a:schemeClr val="dk1"/>
                          </a:solidFill>
                          <a:latin typeface="楷体" pitchFamily="49" charset="-122"/>
                          <a:ea typeface="楷体" pitchFamily="49" charset="-122"/>
                          <a:cs typeface="+mn-cs"/>
                        </a:rPr>
                        <a:t>月，国</a:t>
                      </a:r>
                      <a:r>
                        <a:rPr kumimoji="0" lang="zh-CN" altLang="en-US" sz="2800" kern="1200" dirty="0" smtClean="0">
                          <a:solidFill>
                            <a:schemeClr val="dk1"/>
                          </a:solidFill>
                          <a:latin typeface="楷体" pitchFamily="49" charset="-122"/>
                          <a:ea typeface="楷体" pitchFamily="49" charset="-122"/>
                          <a:cs typeface="+mn-cs"/>
                        </a:rPr>
                        <a:t>开</a:t>
                      </a:r>
                      <a:r>
                        <a:rPr kumimoji="0" lang="zh-CN" altLang="zh-CN" sz="2800" kern="1200" dirty="0" smtClean="0">
                          <a:solidFill>
                            <a:schemeClr val="dk1"/>
                          </a:solidFill>
                          <a:latin typeface="楷体" pitchFamily="49" charset="-122"/>
                          <a:ea typeface="楷体" pitchFamily="49" charset="-122"/>
                          <a:cs typeface="+mn-cs"/>
                        </a:rPr>
                        <a:t>质量保证委员会第一次工作会议以远程方式召开</a:t>
                      </a:r>
                      <a:r>
                        <a:rPr kumimoji="0" lang="zh-CN" altLang="en-US" sz="2800" kern="1200" dirty="0" smtClean="0">
                          <a:solidFill>
                            <a:schemeClr val="dk1"/>
                          </a:solidFill>
                          <a:latin typeface="楷体" pitchFamily="49" charset="-122"/>
                          <a:ea typeface="楷体" pitchFamily="49" charset="-122"/>
                          <a:cs typeface="+mn-cs"/>
                        </a:rPr>
                        <a:t>，提出</a:t>
                      </a:r>
                      <a:r>
                        <a:rPr kumimoji="0" lang="zh-CN" altLang="zh-CN" sz="2800" kern="1200" dirty="0" smtClean="0">
                          <a:solidFill>
                            <a:schemeClr val="dk1"/>
                          </a:solidFill>
                          <a:latin typeface="楷体" pitchFamily="49" charset="-122"/>
                          <a:ea typeface="楷体" pitchFamily="49" charset="-122"/>
                          <a:cs typeface="+mn-cs"/>
                        </a:rPr>
                        <a:t>“开展关于质量问题的大讨论”</a:t>
                      </a:r>
                      <a:r>
                        <a:rPr kumimoji="0" lang="zh-CN" altLang="en-US" sz="2800" kern="1200" dirty="0" smtClean="0">
                          <a:solidFill>
                            <a:schemeClr val="dk1"/>
                          </a:solidFill>
                          <a:latin typeface="楷体" pitchFamily="49" charset="-122"/>
                          <a:ea typeface="楷体" pitchFamily="49" charset="-122"/>
                          <a:cs typeface="+mn-cs"/>
                        </a:rPr>
                        <a:t>。</a:t>
                      </a:r>
                      <a:r>
                        <a:rPr kumimoji="0" lang="zh-CN" altLang="zh-CN" sz="2800" kern="1200" dirty="0" smtClean="0">
                          <a:solidFill>
                            <a:schemeClr val="dk1"/>
                          </a:solidFill>
                          <a:latin typeface="楷体" pitchFamily="49" charset="-122"/>
                          <a:ea typeface="楷体" pitchFamily="49" charset="-122"/>
                          <a:cs typeface="+mn-cs"/>
                        </a:rPr>
                        <a:t>杨志坚校长</a:t>
                      </a:r>
                      <a:r>
                        <a:rPr kumimoji="0" lang="zh-CN" altLang="en-US" sz="2800" kern="1200" dirty="0" smtClean="0">
                          <a:solidFill>
                            <a:schemeClr val="dk1"/>
                          </a:solidFill>
                          <a:latin typeface="楷体" pitchFamily="49" charset="-122"/>
                          <a:ea typeface="楷体" pitchFamily="49" charset="-122"/>
                          <a:cs typeface="+mn-cs"/>
                        </a:rPr>
                        <a:t>提出：</a:t>
                      </a:r>
                      <a:r>
                        <a:rPr kumimoji="0" lang="zh-CN" altLang="zh-CN" sz="2800" kern="1200" dirty="0" smtClean="0">
                          <a:solidFill>
                            <a:schemeClr val="dk1"/>
                          </a:solidFill>
                          <a:latin typeface="楷体" pitchFamily="49" charset="-122"/>
                          <a:ea typeface="楷体" pitchFamily="49" charset="-122"/>
                          <a:cs typeface="+mn-cs"/>
                        </a:rPr>
                        <a:t>今年重点推进三方面工作：基于网络的教学团队建设、基于网络的教学支持服务和考试模式改革。</a:t>
                      </a:r>
                      <a:endParaRPr lang="zh-CN" altLang="en-US" sz="2800" dirty="0">
                        <a:latin typeface="楷体" pitchFamily="49" charset="-122"/>
                        <a:ea typeface="楷体" pitchFamily="49" charset="-122"/>
                      </a:endParaRPr>
                    </a:p>
                  </a:txBody>
                  <a:tcPr/>
                </a:tc>
              </a:tr>
              <a:tr h="733191">
                <a:tc>
                  <a:txBody>
                    <a:bodyPr/>
                    <a:lstStyle/>
                    <a:p>
                      <a:r>
                        <a:rPr lang="en-US" altLang="zh-CN" sz="2800" dirty="0" smtClean="0">
                          <a:solidFill>
                            <a:srgbClr val="FF0000"/>
                          </a:solidFill>
                          <a:latin typeface="楷体" pitchFamily="49" charset="-122"/>
                          <a:ea typeface="楷体" pitchFamily="49" charset="-122"/>
                        </a:rPr>
                        <a:t>﹡</a:t>
                      </a:r>
                      <a:r>
                        <a:rPr lang="en-US" altLang="zh-CN" sz="2800" dirty="0" smtClean="0">
                          <a:latin typeface="楷体" pitchFamily="49" charset="-122"/>
                          <a:ea typeface="楷体" pitchFamily="49" charset="-122"/>
                        </a:rPr>
                        <a:t> </a:t>
                      </a:r>
                      <a:r>
                        <a:rPr lang="zh-CN" altLang="en-US" sz="2800" dirty="0" smtClean="0">
                          <a:latin typeface="黑体" pitchFamily="49" charset="-122"/>
                          <a:ea typeface="黑体" pitchFamily="49" charset="-122"/>
                        </a:rPr>
                        <a:t>形式</a:t>
                      </a:r>
                      <a:r>
                        <a:rPr lang="zh-CN" altLang="en-US" sz="2800" dirty="0" smtClean="0">
                          <a:latin typeface="楷体" pitchFamily="49" charset="-122"/>
                          <a:ea typeface="楷体" pitchFamily="49" charset="-122"/>
                        </a:rPr>
                        <a:t>：网上专区讨论；总校召开专题研讨会；</a:t>
                      </a:r>
                      <a:endParaRPr lang="en-US" altLang="zh-CN" sz="2800" dirty="0" smtClean="0">
                        <a:latin typeface="楷体" pitchFamily="49" charset="-122"/>
                        <a:ea typeface="楷体" pitchFamily="49" charset="-122"/>
                      </a:endParaRPr>
                    </a:p>
                    <a:p>
                      <a:r>
                        <a:rPr lang="zh-CN" altLang="en-US" sz="2800" dirty="0" smtClean="0">
                          <a:latin typeface="楷体" pitchFamily="49" charset="-122"/>
                          <a:ea typeface="楷体" pitchFamily="49" charset="-122"/>
                        </a:rPr>
                        <a:t>         教学系、直属学院和分校组织讨论</a:t>
                      </a:r>
                      <a:endParaRPr lang="zh-CN" altLang="en-US" sz="2800" dirty="0">
                        <a:latin typeface="楷体" pitchFamily="49" charset="-122"/>
                        <a:ea typeface="楷体" pitchFamily="49" charset="-122"/>
                      </a:endParaRPr>
                    </a:p>
                  </a:txBody>
                  <a:tcPr/>
                </a:tc>
              </a:tr>
              <a:tr h="73319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2800" dirty="0" smtClean="0">
                          <a:solidFill>
                            <a:srgbClr val="FF0000"/>
                          </a:solidFill>
                          <a:latin typeface="楷体" pitchFamily="49" charset="-122"/>
                          <a:ea typeface="楷体" pitchFamily="49" charset="-122"/>
                        </a:rPr>
                        <a:t>﹡ </a:t>
                      </a:r>
                      <a:r>
                        <a:rPr lang="zh-CN" altLang="en-US" sz="2800" b="0" i="0" u="none" strike="noStrike" dirty="0" smtClean="0">
                          <a:latin typeface="黑体" pitchFamily="49" charset="-122"/>
                          <a:ea typeface="黑体" pitchFamily="49" charset="-122"/>
                        </a:rPr>
                        <a:t>主题</a:t>
                      </a:r>
                      <a:r>
                        <a:rPr lang="zh-CN" altLang="en-US" sz="2800" b="0" i="0" u="none" strike="noStrike" dirty="0" smtClean="0">
                          <a:latin typeface="楷体" pitchFamily="49" charset="-122"/>
                          <a:ea typeface="楷体" pitchFamily="49" charset="-122"/>
                        </a:rPr>
                        <a:t>：如何提高教学质量</a:t>
                      </a:r>
                    </a:p>
                  </a:txBody>
                  <a:tcPr/>
                </a:tc>
              </a:tr>
              <a:tr h="733191">
                <a:tc>
                  <a:txBody>
                    <a:bodyPr/>
                    <a:lstStyle/>
                    <a:p>
                      <a:pPr algn="l" fontAlgn="ctr"/>
                      <a:r>
                        <a:rPr lang="en-US" altLang="zh-CN" sz="2800" dirty="0" smtClean="0">
                          <a:solidFill>
                            <a:srgbClr val="FF0000"/>
                          </a:solidFill>
                          <a:latin typeface="楷体" pitchFamily="49" charset="-122"/>
                          <a:ea typeface="楷体" pitchFamily="49" charset="-122"/>
                        </a:rPr>
                        <a:t>﹡ </a:t>
                      </a:r>
                      <a:r>
                        <a:rPr lang="zh-CN" altLang="en-US" sz="2800" dirty="0" smtClean="0">
                          <a:latin typeface="黑体" pitchFamily="49" charset="-122"/>
                          <a:ea typeface="黑体" pitchFamily="49" charset="-122"/>
                        </a:rPr>
                        <a:t>时间</a:t>
                      </a:r>
                      <a:r>
                        <a:rPr lang="zh-CN" altLang="en-US" sz="2800" dirty="0" smtClean="0">
                          <a:latin typeface="楷体" pitchFamily="49" charset="-122"/>
                          <a:ea typeface="楷体" pitchFamily="49" charset="-122"/>
                        </a:rPr>
                        <a:t>：</a:t>
                      </a:r>
                      <a:r>
                        <a:rPr lang="en-US" altLang="zh-CN" sz="2800" b="0" i="0" u="none" strike="noStrike" dirty="0" smtClean="0">
                          <a:latin typeface="楷体" pitchFamily="49" charset="-122"/>
                          <a:ea typeface="楷体" pitchFamily="49" charset="-122"/>
                        </a:rPr>
                        <a:t>11</a:t>
                      </a:r>
                      <a:r>
                        <a:rPr lang="zh-CN" altLang="en-US" sz="2800" b="0" i="0" u="none" strike="noStrike" dirty="0" smtClean="0">
                          <a:latin typeface="楷体" pitchFamily="49" charset="-122"/>
                          <a:ea typeface="楷体" pitchFamily="49" charset="-122"/>
                        </a:rPr>
                        <a:t>月底前制订方案并实施</a:t>
                      </a:r>
                      <a:endParaRPr lang="zh-CN" altLang="en-US" sz="2800" b="0" i="0" u="none" strike="noStrike" dirty="0">
                        <a:latin typeface="楷体" pitchFamily="49" charset="-122"/>
                        <a:ea typeface="楷体" pitchFamily="49" charset="-122"/>
                      </a:endParaRPr>
                    </a:p>
                  </a:txBody>
                  <a:tcPr/>
                </a:tc>
              </a:tr>
            </a:tbl>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435608" y="274638"/>
            <a:ext cx="7498080" cy="130026"/>
          </a:xfrm>
        </p:spPr>
        <p:txBody>
          <a:bodyPr>
            <a:normAutofit fontScale="90000"/>
          </a:bodyPr>
          <a:lstStyle/>
          <a:p>
            <a:endParaRPr lang="zh-CN" altLang="en-US" dirty="0"/>
          </a:p>
        </p:txBody>
      </p:sp>
      <p:graphicFrame>
        <p:nvGraphicFramePr>
          <p:cNvPr id="4" name="内容占位符 3"/>
          <p:cNvGraphicFramePr>
            <a:graphicFrameLocks noGrp="1"/>
          </p:cNvGraphicFramePr>
          <p:nvPr>
            <p:ph idx="1"/>
          </p:nvPr>
        </p:nvGraphicFramePr>
        <p:xfrm>
          <a:off x="1331640" y="116632"/>
          <a:ext cx="7499350" cy="4035258"/>
        </p:xfrm>
        <a:graphic>
          <a:graphicData uri="http://schemas.openxmlformats.org/drawingml/2006/table">
            <a:tbl>
              <a:tblPr firstRow="1" bandRow="1">
                <a:tableStyleId>{5C22544A-7EE6-4342-B048-85BDC9FD1C3A}</a:tableStyleId>
              </a:tblPr>
              <a:tblGrid>
                <a:gridCol w="7499350"/>
              </a:tblGrid>
              <a:tr h="86409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2800" b="0" i="0" u="none" strike="noStrike" dirty="0" smtClean="0">
                          <a:latin typeface="宋体"/>
                        </a:rPr>
                        <a:t>2</a:t>
                      </a:r>
                      <a:r>
                        <a:rPr lang="zh-CN" altLang="en-US" sz="2800" b="0" i="0" u="none" strike="noStrike" dirty="0" smtClean="0">
                          <a:latin typeface="宋体"/>
                        </a:rPr>
                        <a:t>、论证</a:t>
                      </a:r>
                      <a:r>
                        <a:rPr lang="en-US" altLang="zh-CN" sz="2800" b="0" i="0" u="none" strike="noStrike" dirty="0" smtClean="0">
                          <a:latin typeface="宋体"/>
                        </a:rPr>
                        <a:t>《</a:t>
                      </a:r>
                      <a:r>
                        <a:rPr lang="zh-CN" altLang="en-US" sz="2800" b="0" i="0" u="none" strike="noStrike" dirty="0" smtClean="0">
                          <a:latin typeface="宋体"/>
                        </a:rPr>
                        <a:t>国家开放大学大连分部建设方案</a:t>
                      </a:r>
                      <a:r>
                        <a:rPr lang="en-US" altLang="zh-CN" sz="2800" b="0" i="0" u="none" strike="noStrike" dirty="0" smtClean="0">
                          <a:latin typeface="宋体"/>
                        </a:rPr>
                        <a:t>》</a:t>
                      </a:r>
                    </a:p>
                  </a:txBody>
                  <a:tcPr/>
                </a:tc>
              </a:tr>
              <a:tr h="387519">
                <a:tc>
                  <a:txBody>
                    <a:bodyPr/>
                    <a:lstStyle/>
                    <a:p>
                      <a:endParaRPr lang="zh-CN" altLang="en-US" dirty="0"/>
                    </a:p>
                  </a:txBody>
                  <a:tcPr/>
                </a:tc>
              </a:tr>
              <a:tr h="1700713">
                <a:tc>
                  <a:txBody>
                    <a:bodyPr/>
                    <a:lstStyle/>
                    <a:p>
                      <a:r>
                        <a:rPr lang="en-US" altLang="zh-CN" sz="2800" dirty="0" smtClean="0">
                          <a:solidFill>
                            <a:srgbClr val="FF0000"/>
                          </a:solidFill>
                          <a:latin typeface="楷体" pitchFamily="49" charset="-122"/>
                          <a:ea typeface="楷体" pitchFamily="49" charset="-122"/>
                        </a:rPr>
                        <a:t>﹡ </a:t>
                      </a:r>
                      <a:r>
                        <a:rPr lang="zh-CN" altLang="en-US" sz="2800" b="0" dirty="0" smtClean="0">
                          <a:solidFill>
                            <a:schemeClr val="tx1"/>
                          </a:solidFill>
                          <a:latin typeface="黑体" pitchFamily="49" charset="-122"/>
                          <a:ea typeface="黑体" pitchFamily="49" charset="-122"/>
                        </a:rPr>
                        <a:t>现状</a:t>
                      </a:r>
                      <a:r>
                        <a:rPr lang="zh-CN" altLang="en-US" sz="2800" dirty="0" smtClean="0">
                          <a:solidFill>
                            <a:schemeClr val="tx1"/>
                          </a:solidFill>
                          <a:latin typeface="楷体" pitchFamily="49" charset="-122"/>
                          <a:ea typeface="楷体" pitchFamily="49" charset="-122"/>
                        </a:rPr>
                        <a:t>：国家开放大学</a:t>
                      </a:r>
                      <a:r>
                        <a:rPr lang="en-US" altLang="zh-CN" sz="2800" dirty="0" smtClean="0">
                          <a:solidFill>
                            <a:schemeClr val="tx1"/>
                          </a:solidFill>
                          <a:latin typeface="楷体" pitchFamily="49" charset="-122"/>
                          <a:ea typeface="楷体" pitchFamily="49" charset="-122"/>
                        </a:rPr>
                        <a:t>2012</a:t>
                      </a:r>
                      <a:r>
                        <a:rPr lang="zh-CN" altLang="en-US" sz="2800" dirty="0" smtClean="0">
                          <a:solidFill>
                            <a:schemeClr val="tx1"/>
                          </a:solidFill>
                          <a:latin typeface="楷体" pitchFamily="49" charset="-122"/>
                          <a:ea typeface="楷体" pitchFamily="49" charset="-122"/>
                        </a:rPr>
                        <a:t>年</a:t>
                      </a:r>
                      <a:r>
                        <a:rPr lang="en-US" altLang="zh-CN" sz="2800" dirty="0" smtClean="0">
                          <a:solidFill>
                            <a:schemeClr val="tx1"/>
                          </a:solidFill>
                          <a:latin typeface="楷体" pitchFamily="49" charset="-122"/>
                          <a:ea typeface="楷体" pitchFamily="49" charset="-122"/>
                        </a:rPr>
                        <a:t>7</a:t>
                      </a:r>
                      <a:r>
                        <a:rPr lang="zh-CN" altLang="en-US" sz="2800" dirty="0" smtClean="0">
                          <a:solidFill>
                            <a:schemeClr val="tx1"/>
                          </a:solidFill>
                          <a:latin typeface="楷体" pitchFamily="49" charset="-122"/>
                          <a:ea typeface="楷体" pitchFamily="49" charset="-122"/>
                        </a:rPr>
                        <a:t>月</a:t>
                      </a:r>
                      <a:r>
                        <a:rPr lang="en-US" altLang="zh-CN" sz="2800" dirty="0" smtClean="0">
                          <a:solidFill>
                            <a:schemeClr val="tx1"/>
                          </a:solidFill>
                          <a:latin typeface="楷体" pitchFamily="49" charset="-122"/>
                          <a:ea typeface="楷体" pitchFamily="49" charset="-122"/>
                        </a:rPr>
                        <a:t>31</a:t>
                      </a:r>
                      <a:r>
                        <a:rPr lang="zh-CN" altLang="en-US" sz="2800" dirty="0" smtClean="0">
                          <a:solidFill>
                            <a:schemeClr val="tx1"/>
                          </a:solidFill>
                          <a:latin typeface="楷体" pitchFamily="49" charset="-122"/>
                          <a:ea typeface="楷体" pitchFamily="49" charset="-122"/>
                        </a:rPr>
                        <a:t>日挂牌成立。我校</a:t>
                      </a:r>
                      <a:r>
                        <a:rPr lang="en-US" altLang="zh-CN" sz="2800" dirty="0" smtClean="0">
                          <a:solidFill>
                            <a:schemeClr val="tx1"/>
                          </a:solidFill>
                          <a:latin typeface="楷体" pitchFamily="49" charset="-122"/>
                          <a:ea typeface="楷体" pitchFamily="49" charset="-122"/>
                        </a:rPr>
                        <a:t>2011</a:t>
                      </a:r>
                      <a:r>
                        <a:rPr lang="zh-CN" altLang="en-US" sz="2800" dirty="0" smtClean="0">
                          <a:solidFill>
                            <a:schemeClr val="tx1"/>
                          </a:solidFill>
                          <a:latin typeface="楷体" pitchFamily="49" charset="-122"/>
                          <a:ea typeface="楷体" pitchFamily="49" charset="-122"/>
                        </a:rPr>
                        <a:t>年</a:t>
                      </a:r>
                      <a:r>
                        <a:rPr lang="en-US" altLang="zh-CN" sz="2800" dirty="0" smtClean="0">
                          <a:solidFill>
                            <a:schemeClr val="tx1"/>
                          </a:solidFill>
                          <a:latin typeface="楷体" pitchFamily="49" charset="-122"/>
                          <a:ea typeface="楷体" pitchFamily="49" charset="-122"/>
                        </a:rPr>
                        <a:t>10</a:t>
                      </a:r>
                      <a:r>
                        <a:rPr lang="zh-CN" altLang="en-US" sz="2800" dirty="0" smtClean="0">
                          <a:solidFill>
                            <a:schemeClr val="tx1"/>
                          </a:solidFill>
                          <a:latin typeface="楷体" pitchFamily="49" charset="-122"/>
                          <a:ea typeface="楷体" pitchFamily="49" charset="-122"/>
                        </a:rPr>
                        <a:t>月完成了</a:t>
                      </a:r>
                      <a:r>
                        <a:rPr lang="en-US" altLang="zh-CN" sz="2800" dirty="0" smtClean="0">
                          <a:solidFill>
                            <a:schemeClr val="tx1"/>
                          </a:solidFill>
                          <a:latin typeface="楷体" pitchFamily="49" charset="-122"/>
                          <a:ea typeface="楷体" pitchFamily="49" charset="-122"/>
                        </a:rPr>
                        <a:t>《</a:t>
                      </a:r>
                      <a:r>
                        <a:rPr lang="zh-CN" altLang="en-US" sz="2800" dirty="0" smtClean="0">
                          <a:solidFill>
                            <a:schemeClr val="tx1"/>
                          </a:solidFill>
                          <a:latin typeface="楷体" pitchFamily="49" charset="-122"/>
                          <a:ea typeface="楷体" pitchFamily="49" charset="-122"/>
                        </a:rPr>
                        <a:t>开放大学建设与探索</a:t>
                      </a:r>
                      <a:r>
                        <a:rPr lang="en-US" altLang="zh-CN" sz="2800" dirty="0" smtClean="0">
                          <a:solidFill>
                            <a:schemeClr val="tx1"/>
                          </a:solidFill>
                          <a:latin typeface="楷体" pitchFamily="49" charset="-122"/>
                          <a:ea typeface="楷体" pitchFamily="49" charset="-122"/>
                        </a:rPr>
                        <a:t>》</a:t>
                      </a:r>
                      <a:r>
                        <a:rPr lang="zh-CN" altLang="en-US" sz="2800" smtClean="0">
                          <a:solidFill>
                            <a:schemeClr val="tx1"/>
                          </a:solidFill>
                          <a:latin typeface="楷体" pitchFamily="49" charset="-122"/>
                          <a:ea typeface="楷体" pitchFamily="49" charset="-122"/>
                        </a:rPr>
                        <a:t>。 </a:t>
                      </a:r>
                      <a:endParaRPr lang="en-US" altLang="zh-CN" sz="2800" dirty="0" smtClean="0">
                        <a:solidFill>
                          <a:schemeClr val="tx1"/>
                        </a:solidFill>
                        <a:latin typeface="楷体" pitchFamily="49" charset="-122"/>
                        <a:ea typeface="楷体" pitchFamily="49" charset="-122"/>
                      </a:endParaRPr>
                    </a:p>
                  </a:txBody>
                  <a:tcPr/>
                </a:tc>
              </a:tr>
              <a:tr h="541465">
                <a:tc>
                  <a:txBody>
                    <a:bodyPr/>
                    <a:lstStyle/>
                    <a:p>
                      <a:r>
                        <a:rPr lang="en-US" altLang="zh-CN" sz="2800" dirty="0" smtClean="0">
                          <a:solidFill>
                            <a:srgbClr val="FF0000"/>
                          </a:solidFill>
                          <a:latin typeface="楷体" pitchFamily="49" charset="-122"/>
                          <a:ea typeface="楷体" pitchFamily="49" charset="-122"/>
                        </a:rPr>
                        <a:t>﹡</a:t>
                      </a:r>
                      <a:r>
                        <a:rPr lang="en-US" altLang="zh-CN" sz="2800" dirty="0" smtClean="0">
                          <a:latin typeface="楷体" pitchFamily="49" charset="-122"/>
                          <a:ea typeface="楷体" pitchFamily="49" charset="-122"/>
                        </a:rPr>
                        <a:t> </a:t>
                      </a:r>
                      <a:r>
                        <a:rPr lang="zh-CN" altLang="en-US" sz="2800" dirty="0" smtClean="0">
                          <a:latin typeface="黑体" pitchFamily="49" charset="-122"/>
                          <a:ea typeface="黑体" pitchFamily="49" charset="-122"/>
                        </a:rPr>
                        <a:t>任务</a:t>
                      </a:r>
                      <a:r>
                        <a:rPr lang="zh-CN" altLang="en-US" sz="2800" dirty="0" smtClean="0">
                          <a:latin typeface="楷体" pitchFamily="49" charset="-122"/>
                          <a:ea typeface="楷体" pitchFamily="49" charset="-122"/>
                        </a:rPr>
                        <a:t>：修改、论证方案</a:t>
                      </a:r>
                      <a:endParaRPr lang="zh-CN" altLang="en-US" sz="2800" dirty="0"/>
                    </a:p>
                  </a:txBody>
                  <a:tcPr/>
                </a:tc>
              </a:tr>
              <a:tr h="541465">
                <a:tc>
                  <a:txBody>
                    <a:bodyPr/>
                    <a:lstStyle/>
                    <a:p>
                      <a:pPr algn="l" fontAlgn="ctr"/>
                      <a:r>
                        <a:rPr lang="en-US" altLang="zh-CN" sz="2800" dirty="0" smtClean="0">
                          <a:solidFill>
                            <a:srgbClr val="FF0000"/>
                          </a:solidFill>
                          <a:latin typeface="楷体" pitchFamily="49" charset="-122"/>
                          <a:ea typeface="楷体" pitchFamily="49" charset="-122"/>
                        </a:rPr>
                        <a:t>﹡</a:t>
                      </a:r>
                      <a:r>
                        <a:rPr lang="en-US" altLang="zh-CN" sz="2800" baseline="0" dirty="0" smtClean="0">
                          <a:solidFill>
                            <a:srgbClr val="FF0000"/>
                          </a:solidFill>
                          <a:latin typeface="楷体" pitchFamily="49" charset="-122"/>
                          <a:ea typeface="楷体" pitchFamily="49" charset="-122"/>
                        </a:rPr>
                        <a:t> </a:t>
                      </a:r>
                      <a:r>
                        <a:rPr lang="zh-CN" altLang="en-US" sz="2800" dirty="0" smtClean="0">
                          <a:latin typeface="黑体" pitchFamily="49" charset="-122"/>
                          <a:ea typeface="黑体" pitchFamily="49" charset="-122"/>
                        </a:rPr>
                        <a:t>时间</a:t>
                      </a:r>
                      <a:r>
                        <a:rPr lang="zh-CN" altLang="en-US" sz="2800" dirty="0" smtClean="0">
                          <a:latin typeface="楷体" pitchFamily="49" charset="-122"/>
                          <a:ea typeface="楷体" pitchFamily="49" charset="-122"/>
                        </a:rPr>
                        <a:t>：</a:t>
                      </a:r>
                      <a:r>
                        <a:rPr lang="en-US" altLang="zh-CN" sz="2800" b="0" i="0" u="none" strike="noStrike" dirty="0" smtClean="0">
                          <a:latin typeface="楷体" pitchFamily="49" charset="-122"/>
                          <a:ea typeface="楷体" pitchFamily="49" charset="-122"/>
                        </a:rPr>
                        <a:t>11</a:t>
                      </a:r>
                      <a:r>
                        <a:rPr lang="zh-CN" altLang="en-US" sz="2800" b="0" i="0" u="none" strike="noStrike" dirty="0" smtClean="0">
                          <a:latin typeface="楷体" pitchFamily="49" charset="-122"/>
                          <a:ea typeface="楷体" pitchFamily="49" charset="-122"/>
                        </a:rPr>
                        <a:t>月底前制订方案并实施</a:t>
                      </a:r>
                      <a:endParaRPr lang="zh-CN" altLang="en-US" sz="2800" b="0" i="0" u="none" strike="noStrike" dirty="0">
                        <a:latin typeface="楷体" pitchFamily="49" charset="-122"/>
                        <a:ea typeface="楷体" pitchFamily="49" charset="-122"/>
                      </a:endParaRPr>
                    </a:p>
                  </a:txBody>
                  <a:tcPr/>
                </a:tc>
              </a:tr>
            </a:tbl>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475656" y="620688"/>
            <a:ext cx="7498080" cy="58018"/>
          </a:xfrm>
        </p:spPr>
        <p:txBody>
          <a:bodyPr>
            <a:normAutofit fontScale="90000"/>
          </a:bodyPr>
          <a:lstStyle/>
          <a:p>
            <a:endParaRPr lang="zh-CN" altLang="en-US" dirty="0"/>
          </a:p>
        </p:txBody>
      </p:sp>
      <p:graphicFrame>
        <p:nvGraphicFramePr>
          <p:cNvPr id="4" name="内容占位符 3"/>
          <p:cNvGraphicFramePr>
            <a:graphicFrameLocks noGrp="1"/>
          </p:cNvGraphicFramePr>
          <p:nvPr>
            <p:ph idx="1"/>
          </p:nvPr>
        </p:nvGraphicFramePr>
        <p:xfrm>
          <a:off x="1259632" y="404663"/>
          <a:ext cx="7674818" cy="6192690"/>
        </p:xfrm>
        <a:graphic>
          <a:graphicData uri="http://schemas.openxmlformats.org/drawingml/2006/table">
            <a:tbl>
              <a:tblPr firstRow="1" bandRow="1">
                <a:tableStyleId>{5C22544A-7EE6-4342-B048-85BDC9FD1C3A}</a:tableStyleId>
              </a:tblPr>
              <a:tblGrid>
                <a:gridCol w="7674818"/>
              </a:tblGrid>
              <a:tr h="1796731">
                <a:tc>
                  <a:txBody>
                    <a:bodyPr/>
                    <a:lstStyle/>
                    <a:p>
                      <a:pPr marL="0" marR="0" indent="0" algn="l" defTabSz="914400" rtl="0" eaLnBrk="1" fontAlgn="auto" latinLnBrk="0" hangingPunct="1">
                        <a:lnSpc>
                          <a:spcPct val="150000"/>
                        </a:lnSpc>
                        <a:spcBef>
                          <a:spcPts val="0"/>
                        </a:spcBef>
                        <a:spcAft>
                          <a:spcPts val="0"/>
                        </a:spcAft>
                        <a:buClrTx/>
                        <a:buSzTx/>
                        <a:buFontTx/>
                        <a:buNone/>
                        <a:tabLst/>
                        <a:defRPr/>
                      </a:pPr>
                      <a:r>
                        <a:rPr lang="en-US" altLang="zh-CN" sz="2800" b="0" i="0" u="none" strike="noStrike" dirty="0" smtClean="0">
                          <a:latin typeface="宋体"/>
                        </a:rPr>
                        <a:t>3</a:t>
                      </a:r>
                      <a:r>
                        <a:rPr lang="zh-CN" altLang="en-US" sz="2800" b="0" i="0" u="none" strike="noStrike" dirty="0" smtClean="0">
                          <a:latin typeface="宋体"/>
                        </a:rPr>
                        <a:t>、修订不适合向开放大学转型发展的有关开放教育教学管理制度</a:t>
                      </a:r>
                    </a:p>
                    <a:p>
                      <a:endParaRPr lang="zh-CN" altLang="en-US" dirty="0"/>
                    </a:p>
                  </a:txBody>
                  <a:tcPr/>
                </a:tc>
              </a:tr>
              <a:tr h="565638">
                <a:tc>
                  <a:txBody>
                    <a:bodyPr/>
                    <a:lstStyle/>
                    <a:p>
                      <a:endParaRPr lang="zh-CN" altLang="en-US" sz="2800" dirty="0"/>
                    </a:p>
                  </a:txBody>
                  <a:tcPr/>
                </a:tc>
              </a:tr>
              <a:tr h="1963095">
                <a:tc>
                  <a:txBody>
                    <a:bodyPr/>
                    <a:lstStyle/>
                    <a:p>
                      <a:r>
                        <a:rPr lang="en-US" altLang="zh-CN" sz="2800" dirty="0" smtClean="0">
                          <a:solidFill>
                            <a:srgbClr val="FF0000"/>
                          </a:solidFill>
                          <a:latin typeface="楷体" pitchFamily="49" charset="-122"/>
                          <a:ea typeface="楷体" pitchFamily="49" charset="-122"/>
                        </a:rPr>
                        <a:t>﹡ </a:t>
                      </a:r>
                      <a:r>
                        <a:rPr lang="zh-CN" altLang="en-US" sz="2800" dirty="0" smtClean="0">
                          <a:solidFill>
                            <a:schemeClr val="tx1"/>
                          </a:solidFill>
                          <a:latin typeface="黑体" pitchFamily="49" charset="-122"/>
                          <a:ea typeface="黑体" pitchFamily="49" charset="-122"/>
                        </a:rPr>
                        <a:t>现状</a:t>
                      </a:r>
                      <a:r>
                        <a:rPr lang="zh-CN" altLang="en-US" sz="2800" dirty="0" smtClean="0">
                          <a:solidFill>
                            <a:schemeClr val="tx1"/>
                          </a:solidFill>
                          <a:latin typeface="楷体" pitchFamily="49" charset="-122"/>
                          <a:ea typeface="楷体" pitchFamily="49" charset="-122"/>
                        </a:rPr>
                        <a:t>：</a:t>
                      </a:r>
                      <a:r>
                        <a:rPr lang="en-US" altLang="zh-CN" sz="2800" dirty="0" smtClean="0">
                          <a:solidFill>
                            <a:srgbClr val="FF0000"/>
                          </a:solidFill>
                          <a:latin typeface="宋体"/>
                          <a:ea typeface="宋体"/>
                        </a:rPr>
                        <a:t>﹡</a:t>
                      </a:r>
                      <a:r>
                        <a:rPr lang="zh-CN" altLang="en-US" sz="2800" dirty="0" smtClean="0">
                          <a:solidFill>
                            <a:schemeClr val="tx1"/>
                          </a:solidFill>
                          <a:latin typeface="楷体" pitchFamily="49" charset="-122"/>
                          <a:ea typeface="楷体" pitchFamily="49" charset="-122"/>
                        </a:rPr>
                        <a:t>我校</a:t>
                      </a:r>
                      <a:r>
                        <a:rPr lang="en-US" altLang="zh-CN" sz="2800" dirty="0" smtClean="0">
                          <a:solidFill>
                            <a:schemeClr val="tx1"/>
                          </a:solidFill>
                          <a:latin typeface="楷体" pitchFamily="49" charset="-122"/>
                          <a:ea typeface="楷体" pitchFamily="49" charset="-122"/>
                        </a:rPr>
                        <a:t>2006</a:t>
                      </a:r>
                      <a:r>
                        <a:rPr lang="zh-CN" altLang="en-US" sz="2800" dirty="0" smtClean="0">
                          <a:solidFill>
                            <a:schemeClr val="tx1"/>
                          </a:solidFill>
                          <a:latin typeface="楷体" pitchFamily="49" charset="-122"/>
                          <a:ea typeface="楷体" pitchFamily="49" charset="-122"/>
                        </a:rPr>
                        <a:t>年总结性评估时修订汇编  了</a:t>
                      </a:r>
                      <a:r>
                        <a:rPr lang="en-US" altLang="zh-CN" sz="2800" dirty="0" smtClean="0">
                          <a:solidFill>
                            <a:schemeClr val="tx1"/>
                          </a:solidFill>
                          <a:latin typeface="楷体" pitchFamily="49" charset="-122"/>
                          <a:ea typeface="楷体" pitchFamily="49" charset="-122"/>
                        </a:rPr>
                        <a:t>140</a:t>
                      </a:r>
                      <a:r>
                        <a:rPr lang="zh-CN" altLang="en-US" sz="2800" dirty="0" smtClean="0">
                          <a:solidFill>
                            <a:schemeClr val="tx1"/>
                          </a:solidFill>
                          <a:latin typeface="楷体" pitchFamily="49" charset="-122"/>
                          <a:ea typeface="楷体" pitchFamily="49" charset="-122"/>
                        </a:rPr>
                        <a:t>多个文件。近年增加了</a:t>
                      </a:r>
                      <a:r>
                        <a:rPr lang="en-US" altLang="zh-CN" sz="2800" dirty="0" smtClean="0">
                          <a:solidFill>
                            <a:schemeClr val="tx1"/>
                          </a:solidFill>
                          <a:latin typeface="楷体" pitchFamily="49" charset="-122"/>
                          <a:ea typeface="楷体" pitchFamily="49" charset="-122"/>
                        </a:rPr>
                        <a:t>30</a:t>
                      </a:r>
                      <a:r>
                        <a:rPr lang="zh-CN" altLang="en-US" sz="2800" dirty="0" smtClean="0">
                          <a:solidFill>
                            <a:schemeClr val="tx1"/>
                          </a:solidFill>
                          <a:latin typeface="楷体" pitchFamily="49" charset="-122"/>
                          <a:ea typeface="楷体" pitchFamily="49" charset="-122"/>
                        </a:rPr>
                        <a:t>多个文件。</a:t>
                      </a:r>
                      <a:endParaRPr lang="en-US" altLang="zh-CN" sz="2800" dirty="0" smtClean="0">
                        <a:solidFill>
                          <a:schemeClr val="tx1"/>
                        </a:solidFill>
                        <a:latin typeface="楷体" pitchFamily="49" charset="-122"/>
                        <a:ea typeface="楷体" pitchFamily="49" charset="-122"/>
                      </a:endParaRPr>
                    </a:p>
                    <a:p>
                      <a:r>
                        <a:rPr lang="en-US" altLang="zh-CN" sz="2800" dirty="0" smtClean="0">
                          <a:solidFill>
                            <a:schemeClr val="tx1"/>
                          </a:solidFill>
                          <a:latin typeface="楷体" pitchFamily="49" charset="-122"/>
                          <a:ea typeface="楷体" pitchFamily="49" charset="-122"/>
                        </a:rPr>
                        <a:t>         </a:t>
                      </a:r>
                      <a:r>
                        <a:rPr lang="en-US" altLang="zh-CN" sz="2800" dirty="0" smtClean="0">
                          <a:solidFill>
                            <a:srgbClr val="FF0000"/>
                          </a:solidFill>
                          <a:latin typeface="宋体"/>
                          <a:ea typeface="宋体"/>
                        </a:rPr>
                        <a:t>﹡</a:t>
                      </a:r>
                      <a:r>
                        <a:rPr lang="zh-CN" altLang="en-US" sz="2800" dirty="0" smtClean="0">
                          <a:solidFill>
                            <a:schemeClr val="tx1"/>
                          </a:solidFill>
                          <a:latin typeface="楷体" pitchFamily="49" charset="-122"/>
                          <a:ea typeface="楷体" pitchFamily="49" charset="-122"/>
                        </a:rPr>
                        <a:t>中央电大、国家开放大学不同时期的文件汇编不断更新，有几百万字。</a:t>
                      </a:r>
                      <a:endParaRPr lang="zh-CN" altLang="en-US" sz="2800" dirty="0"/>
                    </a:p>
                  </a:txBody>
                  <a:tcPr/>
                </a:tc>
              </a:tr>
              <a:tr h="565638">
                <a:tc>
                  <a:txBody>
                    <a:bodyPr/>
                    <a:lstStyle/>
                    <a:p>
                      <a:r>
                        <a:rPr lang="en-US" altLang="zh-CN" sz="2800" dirty="0" smtClean="0">
                          <a:solidFill>
                            <a:srgbClr val="FF0000"/>
                          </a:solidFill>
                          <a:latin typeface="楷体" pitchFamily="49" charset="-122"/>
                          <a:ea typeface="楷体" pitchFamily="49" charset="-122"/>
                        </a:rPr>
                        <a:t>﹡</a:t>
                      </a:r>
                      <a:r>
                        <a:rPr lang="en-US" altLang="zh-CN" sz="2800" dirty="0" smtClean="0">
                          <a:latin typeface="楷体" pitchFamily="49" charset="-122"/>
                          <a:ea typeface="楷体" pitchFamily="49" charset="-122"/>
                        </a:rPr>
                        <a:t> </a:t>
                      </a:r>
                      <a:r>
                        <a:rPr lang="zh-CN" altLang="en-US" sz="2800" dirty="0" smtClean="0">
                          <a:latin typeface="黑体" pitchFamily="49" charset="-122"/>
                          <a:ea typeface="黑体" pitchFamily="49" charset="-122"/>
                        </a:rPr>
                        <a:t>任务</a:t>
                      </a:r>
                      <a:r>
                        <a:rPr lang="zh-CN" altLang="en-US" sz="2800" dirty="0" smtClean="0">
                          <a:latin typeface="楷体" pitchFamily="49" charset="-122"/>
                          <a:ea typeface="楷体" pitchFamily="49" charset="-122"/>
                        </a:rPr>
                        <a:t>：梳理、修</a:t>
                      </a:r>
                      <a:r>
                        <a:rPr lang="zh-CN" altLang="en-US" sz="2800" dirty="0" smtClean="0">
                          <a:solidFill>
                            <a:schemeClr val="tx1"/>
                          </a:solidFill>
                          <a:latin typeface="楷体" pitchFamily="49" charset="-122"/>
                          <a:ea typeface="楷体" pitchFamily="49" charset="-122"/>
                        </a:rPr>
                        <a:t>订</a:t>
                      </a:r>
                      <a:endParaRPr lang="zh-CN" altLang="en-US" sz="2800" dirty="0"/>
                    </a:p>
                  </a:txBody>
                  <a:tcPr/>
                </a:tc>
              </a:tr>
              <a:tr h="86509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2800" dirty="0" smtClean="0">
                          <a:solidFill>
                            <a:srgbClr val="FF0000"/>
                          </a:solidFill>
                          <a:latin typeface="楷体" pitchFamily="49" charset="-122"/>
                          <a:ea typeface="楷体" pitchFamily="49" charset="-122"/>
                        </a:rPr>
                        <a:t>﹡</a:t>
                      </a:r>
                      <a:r>
                        <a:rPr lang="en-US" altLang="zh-CN" sz="2800" baseline="0" dirty="0" smtClean="0">
                          <a:solidFill>
                            <a:srgbClr val="FF0000"/>
                          </a:solidFill>
                          <a:latin typeface="楷体" pitchFamily="49" charset="-122"/>
                          <a:ea typeface="楷体" pitchFamily="49" charset="-122"/>
                        </a:rPr>
                        <a:t> </a:t>
                      </a:r>
                      <a:r>
                        <a:rPr lang="zh-CN" altLang="en-US" sz="2800" dirty="0" smtClean="0">
                          <a:latin typeface="黑体" pitchFamily="49" charset="-122"/>
                          <a:ea typeface="黑体" pitchFamily="49" charset="-122"/>
                        </a:rPr>
                        <a:t>时间</a:t>
                      </a:r>
                      <a:r>
                        <a:rPr lang="zh-CN" altLang="en-US" sz="2800" dirty="0" smtClean="0">
                          <a:latin typeface="楷体" pitchFamily="49" charset="-122"/>
                          <a:ea typeface="楷体" pitchFamily="49" charset="-122"/>
                        </a:rPr>
                        <a:t>：</a:t>
                      </a:r>
                      <a:r>
                        <a:rPr lang="en-US" altLang="zh-CN" sz="2800" b="0" i="0" u="none" strike="noStrike" dirty="0" smtClean="0">
                          <a:latin typeface="楷体" pitchFamily="49" charset="-122"/>
                          <a:ea typeface="楷体" pitchFamily="49" charset="-122"/>
                        </a:rPr>
                        <a:t>10</a:t>
                      </a:r>
                      <a:r>
                        <a:rPr lang="zh-CN" altLang="en-US" sz="2800" b="0" i="0" u="none" strike="noStrike" dirty="0" smtClean="0">
                          <a:latin typeface="楷体" pitchFamily="49" charset="-122"/>
                          <a:ea typeface="楷体" pitchFamily="49" charset="-122"/>
                        </a:rPr>
                        <a:t>月起按照计划实施，</a:t>
                      </a:r>
                      <a:r>
                        <a:rPr lang="en-US" altLang="zh-CN" sz="2800" dirty="0" smtClean="0">
                          <a:latin typeface="楷体" pitchFamily="49" charset="-122"/>
                          <a:ea typeface="楷体" pitchFamily="49" charset="-122"/>
                        </a:rPr>
                        <a:t>15</a:t>
                      </a:r>
                      <a:r>
                        <a:rPr lang="zh-CN" altLang="en-US" sz="2800" dirty="0" smtClean="0">
                          <a:latin typeface="楷体" pitchFamily="49" charset="-122"/>
                          <a:ea typeface="楷体" pitchFamily="49" charset="-122"/>
                        </a:rPr>
                        <a:t>年</a:t>
                      </a:r>
                      <a:r>
                        <a:rPr lang="en-US" altLang="zh-CN" sz="2800" dirty="0" smtClean="0">
                          <a:latin typeface="楷体" pitchFamily="49" charset="-122"/>
                          <a:ea typeface="楷体" pitchFamily="49" charset="-122"/>
                        </a:rPr>
                        <a:t>7</a:t>
                      </a:r>
                      <a:r>
                        <a:rPr lang="zh-CN" altLang="en-US" sz="2800" dirty="0" smtClean="0">
                          <a:latin typeface="楷体" pitchFamily="49" charset="-122"/>
                          <a:ea typeface="楷体" pitchFamily="49" charset="-122"/>
                        </a:rPr>
                        <a:t>月完成</a:t>
                      </a:r>
                    </a:p>
                    <a:p>
                      <a:endParaRPr lang="zh-CN" altLang="en-US" dirty="0"/>
                    </a:p>
                  </a:txBody>
                  <a:tcPr/>
                </a:tc>
              </a:tr>
              <a:tr h="436495">
                <a:tc>
                  <a:txBody>
                    <a:bodyPr/>
                    <a:lstStyle/>
                    <a:p>
                      <a:endParaRPr lang="zh-CN" altLang="en-US" dirty="0"/>
                    </a:p>
                  </a:txBody>
                  <a:tcPr/>
                </a:tc>
              </a:tr>
            </a:tbl>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475656" y="620688"/>
            <a:ext cx="7498080" cy="130026"/>
          </a:xfrm>
        </p:spPr>
        <p:txBody>
          <a:bodyPr>
            <a:normAutofit fontScale="90000"/>
          </a:bodyPr>
          <a:lstStyle/>
          <a:p>
            <a:endParaRPr lang="zh-CN" altLang="en-US" dirty="0"/>
          </a:p>
        </p:txBody>
      </p:sp>
      <p:graphicFrame>
        <p:nvGraphicFramePr>
          <p:cNvPr id="4" name="内容占位符 3"/>
          <p:cNvGraphicFramePr>
            <a:graphicFrameLocks noGrp="1"/>
          </p:cNvGraphicFramePr>
          <p:nvPr>
            <p:ph idx="1"/>
          </p:nvPr>
        </p:nvGraphicFramePr>
        <p:xfrm>
          <a:off x="1435100" y="398942"/>
          <a:ext cx="7499350" cy="5320028"/>
        </p:xfrm>
        <a:graphic>
          <a:graphicData uri="http://schemas.openxmlformats.org/drawingml/2006/table">
            <a:tbl>
              <a:tblPr firstRow="1" bandRow="1">
                <a:tableStyleId>{5C22544A-7EE6-4342-B048-85BDC9FD1C3A}</a:tableStyleId>
              </a:tblPr>
              <a:tblGrid>
                <a:gridCol w="7499350"/>
              </a:tblGrid>
              <a:tr h="70752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2800" b="0" i="0" u="none" strike="noStrike" dirty="0" smtClean="0">
                          <a:latin typeface="宋体"/>
                        </a:rPr>
                        <a:t>4</a:t>
                      </a:r>
                      <a:r>
                        <a:rPr lang="zh-CN" altLang="en-US" sz="2800" b="0" i="0" u="none" strike="noStrike" dirty="0" smtClean="0">
                          <a:latin typeface="宋体"/>
                        </a:rPr>
                        <a:t>、制定</a:t>
                      </a:r>
                      <a:r>
                        <a:rPr lang="en-US" altLang="zh-CN" sz="2800" b="0" i="0" u="none" strike="noStrike" dirty="0" smtClean="0">
                          <a:latin typeface="宋体"/>
                        </a:rPr>
                        <a:t>《</a:t>
                      </a:r>
                      <a:r>
                        <a:rPr lang="zh-CN" altLang="en-US" sz="2800" b="0" i="0" u="none" strike="noStrike" dirty="0" smtClean="0">
                          <a:latin typeface="宋体"/>
                        </a:rPr>
                        <a:t>学校“教学讲坛”工作方案</a:t>
                      </a:r>
                      <a:r>
                        <a:rPr lang="en-US" altLang="zh-CN" sz="2800" b="0" i="0" u="none" strike="noStrike" dirty="0" smtClean="0">
                          <a:latin typeface="宋体"/>
                        </a:rPr>
                        <a:t>》</a:t>
                      </a:r>
                    </a:p>
                  </a:txBody>
                  <a:tcPr/>
                </a:tc>
              </a:tr>
              <a:tr h="383831">
                <a:tc>
                  <a:txBody>
                    <a:bodyPr/>
                    <a:lstStyle/>
                    <a:p>
                      <a:endParaRPr lang="zh-CN" altLang="en-US" sz="1800" dirty="0"/>
                    </a:p>
                  </a:txBody>
                  <a:tcPr/>
                </a:tc>
              </a:tr>
              <a:tr h="1218626">
                <a:tc>
                  <a:txBody>
                    <a:bodyPr/>
                    <a:lstStyle/>
                    <a:p>
                      <a:r>
                        <a:rPr lang="en-US" altLang="zh-CN" sz="2800" dirty="0" smtClean="0">
                          <a:solidFill>
                            <a:srgbClr val="FF0000"/>
                          </a:solidFill>
                          <a:latin typeface="楷体" pitchFamily="49" charset="-122"/>
                          <a:ea typeface="楷体" pitchFamily="49" charset="-122"/>
                        </a:rPr>
                        <a:t>﹡ </a:t>
                      </a:r>
                      <a:r>
                        <a:rPr lang="zh-CN" altLang="en-US" sz="2800" dirty="0" smtClean="0">
                          <a:solidFill>
                            <a:schemeClr val="tx1"/>
                          </a:solidFill>
                          <a:latin typeface="黑体" pitchFamily="49" charset="-122"/>
                          <a:ea typeface="黑体" pitchFamily="49" charset="-122"/>
                        </a:rPr>
                        <a:t>现状</a:t>
                      </a:r>
                      <a:r>
                        <a:rPr lang="zh-CN" altLang="en-US" sz="2800" dirty="0" smtClean="0">
                          <a:solidFill>
                            <a:schemeClr val="tx1"/>
                          </a:solidFill>
                          <a:latin typeface="楷体" pitchFamily="49" charset="-122"/>
                          <a:ea typeface="楷体" pitchFamily="49" charset="-122"/>
                        </a:rPr>
                        <a:t>：</a:t>
                      </a:r>
                      <a:r>
                        <a:rPr lang="zh-CN" altLang="en-US" sz="2800" dirty="0" smtClean="0">
                          <a:solidFill>
                            <a:srgbClr val="C00000"/>
                          </a:solidFill>
                          <a:latin typeface="楷体" pitchFamily="49" charset="-122"/>
                          <a:ea typeface="楷体" pitchFamily="49" charset="-122"/>
                        </a:rPr>
                        <a:t>“电大讲坛”</a:t>
                      </a:r>
                      <a:r>
                        <a:rPr lang="zh-CN" altLang="en-US" sz="2800" dirty="0" smtClean="0">
                          <a:solidFill>
                            <a:schemeClr val="tx1"/>
                          </a:solidFill>
                          <a:latin typeface="楷体" pitchFamily="49" charset="-122"/>
                          <a:ea typeface="楷体" pitchFamily="49" charset="-122"/>
                        </a:rPr>
                        <a:t>是学校层面</a:t>
                      </a:r>
                      <a:r>
                        <a:rPr lang="zh-CN" altLang="en-US" sz="2800" dirty="0" smtClean="0">
                          <a:solidFill>
                            <a:schemeClr val="tx1"/>
                          </a:solidFill>
                          <a:latin typeface="楷体" pitchFamily="49" charset="-122"/>
                          <a:ea typeface="楷体" pitchFamily="49" charset="-122"/>
                        </a:rPr>
                        <a:t>讲坛，</a:t>
                      </a:r>
                      <a:r>
                        <a:rPr lang="zh-CN" altLang="en-US" sz="2800" dirty="0" smtClean="0">
                          <a:solidFill>
                            <a:schemeClr val="tx1"/>
                          </a:solidFill>
                          <a:latin typeface="楷体" pitchFamily="49" charset="-122"/>
                          <a:ea typeface="楷体" pitchFamily="49" charset="-122"/>
                        </a:rPr>
                        <a:t>讲了</a:t>
                      </a:r>
                      <a:r>
                        <a:rPr lang="en-US" altLang="zh-CN" sz="2800" dirty="0" smtClean="0">
                          <a:solidFill>
                            <a:schemeClr val="tx1"/>
                          </a:solidFill>
                          <a:latin typeface="楷体" pitchFamily="49" charset="-122"/>
                          <a:ea typeface="楷体" pitchFamily="49" charset="-122"/>
                        </a:rPr>
                        <a:t>2</a:t>
                      </a:r>
                      <a:r>
                        <a:rPr lang="zh-CN" altLang="en-US" sz="2800" dirty="0" smtClean="0">
                          <a:solidFill>
                            <a:schemeClr val="tx1"/>
                          </a:solidFill>
                          <a:latin typeface="楷体" pitchFamily="49" charset="-122"/>
                          <a:ea typeface="楷体" pitchFamily="49" charset="-122"/>
                        </a:rPr>
                        <a:t>次。 </a:t>
                      </a:r>
                      <a:r>
                        <a:rPr lang="zh-CN" altLang="en-US" sz="2800" dirty="0" smtClean="0">
                          <a:solidFill>
                            <a:srgbClr val="C00000"/>
                          </a:solidFill>
                          <a:latin typeface="楷体" pitchFamily="49" charset="-122"/>
                          <a:ea typeface="楷体" pitchFamily="49" charset="-122"/>
                        </a:rPr>
                        <a:t>“教学讲坛”</a:t>
                      </a:r>
                      <a:r>
                        <a:rPr lang="zh-CN" altLang="en-US" sz="2800" dirty="0" smtClean="0">
                          <a:solidFill>
                            <a:schemeClr val="tx1"/>
                          </a:solidFill>
                          <a:latin typeface="楷体" pitchFamily="49" charset="-122"/>
                          <a:ea typeface="楷体" pitchFamily="49" charset="-122"/>
                        </a:rPr>
                        <a:t>是教学层面讲坛</a:t>
                      </a:r>
                      <a:r>
                        <a:rPr lang="zh-CN" altLang="en-US" sz="2800" dirty="0" smtClean="0">
                          <a:solidFill>
                            <a:schemeClr val="tx1"/>
                          </a:solidFill>
                          <a:latin typeface="楷体" pitchFamily="49" charset="-122"/>
                          <a:ea typeface="楷体" pitchFamily="49" charset="-122"/>
                        </a:rPr>
                        <a:t>，</a:t>
                      </a:r>
                      <a:r>
                        <a:rPr lang="zh-CN" altLang="en-US" sz="2800" baseline="0" dirty="0" smtClean="0">
                          <a:solidFill>
                            <a:schemeClr val="tx1"/>
                          </a:solidFill>
                          <a:latin typeface="楷体" pitchFamily="49" charset="-122"/>
                          <a:ea typeface="楷体" pitchFamily="49" charset="-122"/>
                        </a:rPr>
                        <a:t>讲</a:t>
                      </a:r>
                      <a:r>
                        <a:rPr lang="zh-CN" altLang="en-US" sz="2800" dirty="0" smtClean="0">
                          <a:solidFill>
                            <a:schemeClr val="tx1"/>
                          </a:solidFill>
                          <a:latin typeface="楷体" pitchFamily="49" charset="-122"/>
                          <a:ea typeface="楷体" pitchFamily="49" charset="-122"/>
                        </a:rPr>
                        <a:t>了</a:t>
                      </a:r>
                      <a:r>
                        <a:rPr lang="en-US" altLang="zh-CN" sz="2800" dirty="0" smtClean="0">
                          <a:solidFill>
                            <a:schemeClr val="tx1"/>
                          </a:solidFill>
                          <a:latin typeface="楷体" pitchFamily="49" charset="-122"/>
                          <a:ea typeface="楷体" pitchFamily="49" charset="-122"/>
                        </a:rPr>
                        <a:t>8</a:t>
                      </a:r>
                      <a:r>
                        <a:rPr lang="zh-CN" altLang="en-US" sz="2800" dirty="0" smtClean="0">
                          <a:solidFill>
                            <a:schemeClr val="tx1"/>
                          </a:solidFill>
                          <a:latin typeface="楷体" pitchFamily="49" charset="-122"/>
                          <a:ea typeface="楷体" pitchFamily="49" charset="-122"/>
                        </a:rPr>
                        <a:t>次。</a:t>
                      </a:r>
                      <a:endParaRPr lang="zh-CN" altLang="en-US" sz="2800" dirty="0"/>
                    </a:p>
                  </a:txBody>
                  <a:tcPr/>
                </a:tc>
              </a:tr>
              <a:tr h="675359">
                <a:tc>
                  <a:txBody>
                    <a:bodyPr/>
                    <a:lstStyle/>
                    <a:p>
                      <a:r>
                        <a:rPr lang="en-US" altLang="zh-CN" sz="2800" dirty="0" smtClean="0">
                          <a:solidFill>
                            <a:srgbClr val="FF0000"/>
                          </a:solidFill>
                          <a:latin typeface="楷体" pitchFamily="49" charset="-122"/>
                          <a:ea typeface="楷体" pitchFamily="49" charset="-122"/>
                        </a:rPr>
                        <a:t>﹡</a:t>
                      </a:r>
                      <a:r>
                        <a:rPr lang="en-US" altLang="zh-CN" sz="2800" dirty="0" smtClean="0">
                          <a:latin typeface="楷体" pitchFamily="49" charset="-122"/>
                          <a:ea typeface="楷体" pitchFamily="49" charset="-122"/>
                        </a:rPr>
                        <a:t> </a:t>
                      </a:r>
                      <a:r>
                        <a:rPr lang="zh-CN" altLang="en-US" sz="2800" dirty="0" smtClean="0">
                          <a:latin typeface="黑体" pitchFamily="49" charset="-122"/>
                          <a:ea typeface="黑体" pitchFamily="49" charset="-122"/>
                        </a:rPr>
                        <a:t>任务</a:t>
                      </a:r>
                      <a:r>
                        <a:rPr lang="zh-CN" altLang="en-US" sz="2800" dirty="0" smtClean="0">
                          <a:latin typeface="楷体" pitchFamily="49" charset="-122"/>
                          <a:ea typeface="楷体" pitchFamily="49" charset="-122"/>
                        </a:rPr>
                        <a:t>：制定方案，形成制度</a:t>
                      </a:r>
                      <a:endParaRPr lang="zh-CN" altLang="en-US" sz="2800" dirty="0"/>
                    </a:p>
                  </a:txBody>
                  <a:tcPr/>
                </a:tc>
              </a:tr>
              <a:tr h="1542211">
                <a:tc>
                  <a:txBody>
                    <a:bodyPr/>
                    <a:lstStyle/>
                    <a:p>
                      <a:r>
                        <a:rPr lang="en-US" altLang="zh-CN" sz="2800" dirty="0" smtClean="0">
                          <a:solidFill>
                            <a:srgbClr val="FF0000"/>
                          </a:solidFill>
                          <a:latin typeface="楷体" pitchFamily="49" charset="-122"/>
                          <a:ea typeface="楷体" pitchFamily="49" charset="-122"/>
                        </a:rPr>
                        <a:t>﹡</a:t>
                      </a:r>
                      <a:r>
                        <a:rPr lang="en-US" altLang="zh-CN" sz="2800" dirty="0" smtClean="0">
                          <a:latin typeface="楷体" pitchFamily="49" charset="-122"/>
                          <a:ea typeface="楷体" pitchFamily="49" charset="-122"/>
                        </a:rPr>
                        <a:t> </a:t>
                      </a:r>
                      <a:r>
                        <a:rPr lang="zh-CN" altLang="en-US" sz="2800" dirty="0" smtClean="0">
                          <a:latin typeface="黑体" pitchFamily="49" charset="-122"/>
                          <a:ea typeface="黑体" pitchFamily="49" charset="-122"/>
                        </a:rPr>
                        <a:t>要求</a:t>
                      </a:r>
                      <a:r>
                        <a:rPr lang="zh-CN" altLang="en-US" sz="2800" dirty="0" smtClean="0">
                          <a:latin typeface="楷体" pitchFamily="49" charset="-122"/>
                          <a:ea typeface="楷体" pitchFamily="49" charset="-122"/>
                        </a:rPr>
                        <a:t>：全校全系统（分校）教学和教学管理人员积极参与，形成教学研究、教学学术研究的氛围</a:t>
                      </a:r>
                      <a:endParaRPr lang="zh-CN" altLang="en-US" sz="2800" dirty="0"/>
                    </a:p>
                  </a:txBody>
                  <a:tcPr/>
                </a:tc>
              </a:tr>
              <a:tr h="28803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2800" dirty="0" smtClean="0">
                          <a:solidFill>
                            <a:srgbClr val="FF0000"/>
                          </a:solidFill>
                          <a:latin typeface="楷体" pitchFamily="49" charset="-122"/>
                          <a:ea typeface="楷体" pitchFamily="49" charset="-122"/>
                        </a:rPr>
                        <a:t>﹡</a:t>
                      </a:r>
                      <a:r>
                        <a:rPr lang="en-US" altLang="zh-CN" sz="2800" baseline="0" dirty="0" smtClean="0">
                          <a:solidFill>
                            <a:srgbClr val="FF0000"/>
                          </a:solidFill>
                          <a:latin typeface="楷体" pitchFamily="49" charset="-122"/>
                          <a:ea typeface="楷体" pitchFamily="49" charset="-122"/>
                        </a:rPr>
                        <a:t> </a:t>
                      </a:r>
                      <a:r>
                        <a:rPr lang="zh-CN" altLang="en-US" sz="2800" dirty="0" smtClean="0">
                          <a:latin typeface="黑体" pitchFamily="49" charset="-122"/>
                          <a:ea typeface="黑体" pitchFamily="49" charset="-122"/>
                        </a:rPr>
                        <a:t>时间</a:t>
                      </a:r>
                      <a:r>
                        <a:rPr lang="zh-CN" altLang="en-US" sz="2800" dirty="0" smtClean="0">
                          <a:latin typeface="楷体" pitchFamily="49" charset="-122"/>
                          <a:ea typeface="楷体" pitchFamily="49" charset="-122"/>
                        </a:rPr>
                        <a:t>：</a:t>
                      </a:r>
                      <a:r>
                        <a:rPr lang="en-US" altLang="zh-CN" sz="2800" b="0" i="0" u="none" strike="noStrike" dirty="0" smtClean="0">
                          <a:latin typeface="楷体" pitchFamily="49" charset="-122"/>
                          <a:ea typeface="楷体" pitchFamily="49" charset="-122"/>
                        </a:rPr>
                        <a:t>9</a:t>
                      </a:r>
                      <a:r>
                        <a:rPr lang="zh-CN" altLang="en-US" sz="2800" b="0" i="0" u="none" strike="noStrike" dirty="0" smtClean="0">
                          <a:latin typeface="楷体" pitchFamily="49" charset="-122"/>
                          <a:ea typeface="楷体" pitchFamily="49" charset="-122"/>
                        </a:rPr>
                        <a:t>月底前制订方案并实施</a:t>
                      </a:r>
                    </a:p>
                    <a:p>
                      <a:endParaRPr lang="zh-CN" altLang="en-US" dirty="0"/>
                    </a:p>
                  </a:txBody>
                  <a:tcPr/>
                </a:tc>
              </a:tr>
            </a:tbl>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475656" y="548680"/>
            <a:ext cx="7498080" cy="562074"/>
          </a:xfrm>
        </p:spPr>
        <p:txBody>
          <a:bodyPr>
            <a:normAutofit fontScale="90000"/>
          </a:bodyPr>
          <a:lstStyle/>
          <a:p>
            <a:endParaRPr lang="zh-CN" altLang="en-US" dirty="0"/>
          </a:p>
        </p:txBody>
      </p:sp>
      <p:graphicFrame>
        <p:nvGraphicFramePr>
          <p:cNvPr id="4" name="内容占位符 3"/>
          <p:cNvGraphicFramePr>
            <a:graphicFrameLocks noGrp="1"/>
          </p:cNvGraphicFramePr>
          <p:nvPr>
            <p:ph idx="1"/>
          </p:nvPr>
        </p:nvGraphicFramePr>
        <p:xfrm>
          <a:off x="1435100" y="548682"/>
          <a:ext cx="7529388" cy="3991506"/>
        </p:xfrm>
        <a:graphic>
          <a:graphicData uri="http://schemas.openxmlformats.org/drawingml/2006/table">
            <a:tbl>
              <a:tblPr firstRow="1" bandRow="1">
                <a:tableStyleId>{5C22544A-7EE6-4342-B048-85BDC9FD1C3A}</a:tableStyleId>
              </a:tblPr>
              <a:tblGrid>
                <a:gridCol w="7529388"/>
              </a:tblGrid>
              <a:tr h="828092">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altLang="zh-CN" sz="2800" b="0" i="0" u="none" strike="noStrike" dirty="0" smtClean="0">
                          <a:latin typeface="宋体"/>
                        </a:rPr>
                        <a:t>5</a:t>
                      </a:r>
                      <a:r>
                        <a:rPr lang="zh-CN" altLang="en-US" sz="2800" b="0" i="0" u="none" strike="noStrike" dirty="0" smtClean="0">
                          <a:latin typeface="宋体"/>
                        </a:rPr>
                        <a:t>、总校完成机房改造、多媒体设备更新</a:t>
                      </a:r>
                    </a:p>
                    <a:p>
                      <a:endParaRPr lang="zh-CN" altLang="en-US" dirty="0"/>
                    </a:p>
                  </a:txBody>
                  <a:tcPr/>
                </a:tc>
              </a:tr>
              <a:tr h="364974">
                <a:tc>
                  <a:txBody>
                    <a:bodyPr/>
                    <a:lstStyle/>
                    <a:p>
                      <a:endParaRPr lang="zh-CN" altLang="en-US" dirty="0"/>
                    </a:p>
                  </a:txBody>
                  <a:tcPr/>
                </a:tc>
              </a:tr>
              <a:tr h="750362">
                <a:tc>
                  <a:txBody>
                    <a:bodyPr/>
                    <a:lstStyle/>
                    <a:p>
                      <a:r>
                        <a:rPr lang="en-US" altLang="zh-CN" sz="2800" dirty="0" smtClean="0">
                          <a:solidFill>
                            <a:srgbClr val="FF0000"/>
                          </a:solidFill>
                          <a:latin typeface="楷体" pitchFamily="49" charset="-122"/>
                          <a:ea typeface="楷体" pitchFamily="49" charset="-122"/>
                        </a:rPr>
                        <a:t>﹡ </a:t>
                      </a:r>
                      <a:r>
                        <a:rPr lang="zh-CN" altLang="en-US" sz="2800" dirty="0" smtClean="0">
                          <a:solidFill>
                            <a:schemeClr val="tx1"/>
                          </a:solidFill>
                          <a:latin typeface="黑体" pitchFamily="49" charset="-122"/>
                          <a:ea typeface="黑体" pitchFamily="49" charset="-122"/>
                        </a:rPr>
                        <a:t>现状</a:t>
                      </a:r>
                      <a:r>
                        <a:rPr lang="zh-CN" altLang="en-US" sz="2800" dirty="0" smtClean="0">
                          <a:solidFill>
                            <a:schemeClr val="tx1"/>
                          </a:solidFill>
                          <a:latin typeface="楷体" pitchFamily="49" charset="-122"/>
                          <a:ea typeface="楷体" pitchFamily="49" charset="-122"/>
                        </a:rPr>
                        <a:t>：部分教学设备不能正常使用</a:t>
                      </a:r>
                      <a:endParaRPr lang="zh-CN" altLang="en-US" sz="2800" dirty="0">
                        <a:solidFill>
                          <a:schemeClr val="tx1"/>
                        </a:solidFill>
                        <a:latin typeface="楷体" pitchFamily="49" charset="-122"/>
                        <a:ea typeface="楷体" pitchFamily="49" charset="-122"/>
                      </a:endParaRPr>
                    </a:p>
                  </a:txBody>
                  <a:tcPr/>
                </a:tc>
              </a:tr>
              <a:tr h="82809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2800" dirty="0" smtClean="0">
                          <a:solidFill>
                            <a:srgbClr val="FF0000"/>
                          </a:solidFill>
                          <a:latin typeface="黑体" pitchFamily="49" charset="-122"/>
                          <a:ea typeface="黑体" pitchFamily="49" charset="-122"/>
                        </a:rPr>
                        <a:t>﹡ </a:t>
                      </a:r>
                      <a:r>
                        <a:rPr lang="zh-CN" altLang="en-US" sz="2800" dirty="0" smtClean="0">
                          <a:solidFill>
                            <a:schemeClr val="tx1"/>
                          </a:solidFill>
                          <a:latin typeface="黑体" pitchFamily="49" charset="-122"/>
                          <a:ea typeface="黑体" pitchFamily="49" charset="-122"/>
                        </a:rPr>
                        <a:t>任务</a:t>
                      </a:r>
                      <a:r>
                        <a:rPr lang="zh-CN" altLang="en-US" sz="2800" dirty="0" smtClean="0">
                          <a:solidFill>
                            <a:schemeClr val="tx1"/>
                          </a:solidFill>
                          <a:latin typeface="黑体" pitchFamily="49" charset="-122"/>
                          <a:ea typeface="黑体" pitchFamily="49" charset="-122"/>
                        </a:rPr>
                        <a:t>：</a:t>
                      </a:r>
                      <a:r>
                        <a:rPr lang="zh-CN" altLang="en-US" sz="2800" dirty="0" smtClean="0">
                          <a:solidFill>
                            <a:schemeClr val="tx1"/>
                          </a:solidFill>
                          <a:latin typeface="楷体" pitchFamily="49" charset="-122"/>
                          <a:ea typeface="楷体" pitchFamily="49" charset="-122"/>
                        </a:rPr>
                        <a:t>总校完成</a:t>
                      </a:r>
                      <a:r>
                        <a:rPr kumimoji="0" lang="en-US" altLang="zh-CN" sz="2800" kern="1200" dirty="0" smtClean="0">
                          <a:solidFill>
                            <a:schemeClr val="dk1"/>
                          </a:solidFill>
                          <a:latin typeface="楷体" pitchFamily="49" charset="-122"/>
                          <a:ea typeface="楷体" pitchFamily="49" charset="-122"/>
                          <a:cs typeface="+mn-cs"/>
                        </a:rPr>
                        <a:t>27</a:t>
                      </a:r>
                      <a:r>
                        <a:rPr kumimoji="0" lang="zh-CN" altLang="zh-CN" sz="2800" kern="1200" dirty="0" smtClean="0">
                          <a:solidFill>
                            <a:schemeClr val="dk1"/>
                          </a:solidFill>
                          <a:latin typeface="楷体" pitchFamily="49" charset="-122"/>
                          <a:ea typeface="楷体" pitchFamily="49" charset="-122"/>
                          <a:cs typeface="+mn-cs"/>
                        </a:rPr>
                        <a:t>个教室更新投影、中控设备</a:t>
                      </a:r>
                      <a:r>
                        <a:rPr kumimoji="0" lang="zh-CN" altLang="en-US" sz="2800" kern="1200" dirty="0" smtClean="0">
                          <a:solidFill>
                            <a:schemeClr val="dk1"/>
                          </a:solidFill>
                          <a:latin typeface="楷体" pitchFamily="49" charset="-122"/>
                          <a:ea typeface="楷体" pitchFamily="49" charset="-122"/>
                          <a:cs typeface="+mn-cs"/>
                        </a:rPr>
                        <a:t>；</a:t>
                      </a:r>
                      <a:r>
                        <a:rPr kumimoji="0" lang="en-US" altLang="zh-CN" sz="2800" kern="1200" dirty="0" smtClean="0">
                          <a:solidFill>
                            <a:schemeClr val="dk1"/>
                          </a:solidFill>
                          <a:latin typeface="楷体" pitchFamily="49" charset="-122"/>
                          <a:ea typeface="楷体" pitchFamily="49" charset="-122"/>
                          <a:cs typeface="+mn-cs"/>
                        </a:rPr>
                        <a:t>3</a:t>
                      </a:r>
                      <a:r>
                        <a:rPr kumimoji="0" lang="zh-CN" altLang="zh-CN" sz="2800" kern="1200" dirty="0" smtClean="0">
                          <a:solidFill>
                            <a:schemeClr val="dk1"/>
                          </a:solidFill>
                          <a:latin typeface="楷体" pitchFamily="49" charset="-122"/>
                          <a:ea typeface="楷体" pitchFamily="49" charset="-122"/>
                          <a:cs typeface="+mn-cs"/>
                        </a:rPr>
                        <a:t>个教室试点安装电视白板</a:t>
                      </a:r>
                      <a:endParaRPr lang="en-US" altLang="zh-CN" sz="2800" dirty="0" smtClean="0">
                        <a:solidFill>
                          <a:schemeClr val="tx1"/>
                        </a:solidFill>
                        <a:latin typeface="楷体" pitchFamily="49" charset="-122"/>
                        <a:ea typeface="楷体" pitchFamily="49" charset="-122"/>
                      </a:endParaRPr>
                    </a:p>
                    <a:p>
                      <a:endParaRPr lang="zh-CN" altLang="en-US" dirty="0"/>
                    </a:p>
                  </a:txBody>
                  <a:tcPr/>
                </a:tc>
              </a:tr>
              <a:tr h="82809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2800" dirty="0" smtClean="0">
                          <a:solidFill>
                            <a:srgbClr val="FF0000"/>
                          </a:solidFill>
                          <a:latin typeface="楷体" pitchFamily="49" charset="-122"/>
                          <a:ea typeface="楷体" pitchFamily="49" charset="-122"/>
                        </a:rPr>
                        <a:t>﹡</a:t>
                      </a:r>
                      <a:r>
                        <a:rPr lang="zh-CN" altLang="en-US" sz="2800" dirty="0" smtClean="0"/>
                        <a:t>时间：</a:t>
                      </a:r>
                      <a:r>
                        <a:rPr lang="en-US" altLang="zh-CN" sz="2800" b="0" i="0" u="none" strike="noStrike" dirty="0" smtClean="0">
                          <a:latin typeface="楷体" pitchFamily="49" charset="-122"/>
                          <a:ea typeface="楷体" pitchFamily="49" charset="-122"/>
                        </a:rPr>
                        <a:t>11</a:t>
                      </a:r>
                      <a:r>
                        <a:rPr lang="zh-CN" altLang="en-US" sz="2800" b="0" i="0" u="none" strike="noStrike" dirty="0" smtClean="0">
                          <a:latin typeface="楷体" pitchFamily="49" charset="-122"/>
                          <a:ea typeface="楷体" pitchFamily="49" charset="-122"/>
                        </a:rPr>
                        <a:t>月前完成改造更新</a:t>
                      </a:r>
                      <a:endParaRPr lang="zh-CN" altLang="en-US" sz="2800" dirty="0" smtClean="0">
                        <a:latin typeface="楷体" pitchFamily="49" charset="-122"/>
                        <a:ea typeface="楷体" pitchFamily="49" charset="-122"/>
                      </a:endParaRPr>
                    </a:p>
                  </a:txBody>
                  <a:tcPr/>
                </a:tc>
              </a:tr>
            </a:tbl>
          </a:graphicData>
        </a:graphic>
      </p:graphicFrame>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夏至">
  <a:themeElements>
    <a:clrScheme name="夏至">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夏至">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夏至">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862</TotalTime>
  <Words>1656</Words>
  <Application>Microsoft Office PowerPoint</Application>
  <PresentationFormat>全屏显示(4:3)</PresentationFormat>
  <Paragraphs>200</Paragraphs>
  <Slides>23</Slides>
  <Notes>0</Notes>
  <HiddenSlides>0</HiddenSlides>
  <MMClips>0</MMClips>
  <ScaleCrop>false</ScaleCrop>
  <HeadingPairs>
    <vt:vector size="4" baseType="variant">
      <vt:variant>
        <vt:lpstr>主题</vt:lpstr>
      </vt:variant>
      <vt:variant>
        <vt:i4>1</vt:i4>
      </vt:variant>
      <vt:variant>
        <vt:lpstr>幻灯片标题</vt:lpstr>
      </vt:variant>
      <vt:variant>
        <vt:i4>23</vt:i4>
      </vt:variant>
    </vt:vector>
  </HeadingPairs>
  <TitlesOfParts>
    <vt:vector size="24" baseType="lpstr">
      <vt:lpstr>夏至</vt:lpstr>
      <vt:lpstr>幻灯片 1</vt:lpstr>
      <vt:lpstr>幻灯片 2</vt:lpstr>
      <vt:lpstr>群众路线教育实践活动整改工作</vt:lpstr>
      <vt:lpstr>党政工作要点工作</vt:lpstr>
      <vt:lpstr>幻灯片 5</vt:lpstr>
      <vt:lpstr>幻灯片 6</vt:lpstr>
      <vt:lpstr>幻灯片 7</vt:lpstr>
      <vt:lpstr>幻灯片 8</vt:lpstr>
      <vt:lpstr>幻灯片 9</vt:lpstr>
      <vt:lpstr>幻灯片 10</vt:lpstr>
      <vt:lpstr>幻灯片 11</vt:lpstr>
      <vt:lpstr>幻灯片 12</vt:lpstr>
      <vt:lpstr>幻灯片 13</vt:lpstr>
      <vt:lpstr>幻灯片 14</vt:lpstr>
      <vt:lpstr>幻灯片 15</vt:lpstr>
      <vt:lpstr>幻灯片 16</vt:lpstr>
      <vt:lpstr>幻灯片 17</vt:lpstr>
      <vt:lpstr>幻灯片 18</vt:lpstr>
      <vt:lpstr>幻灯片 19</vt:lpstr>
      <vt:lpstr>幻灯片 20</vt:lpstr>
      <vt:lpstr>幻灯片 21</vt:lpstr>
      <vt:lpstr>幻灯片 22</vt:lpstr>
      <vt:lpstr>幻灯片 23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学期教学工作会议讲话 </dc:title>
  <dc:creator>lxp</dc:creator>
  <cp:lastModifiedBy>dell</cp:lastModifiedBy>
  <cp:revision>187</cp:revision>
  <dcterms:created xsi:type="dcterms:W3CDTF">2014-09-20T06:22:26Z</dcterms:created>
  <dcterms:modified xsi:type="dcterms:W3CDTF">2014-09-24T07:28:36Z</dcterms:modified>
</cp:coreProperties>
</file>